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Poppins Bold" charset="1" panose="00000800000000000000"/>
      <p:regular r:id="rId24"/>
    </p:embeddedFont>
    <p:embeddedFont>
      <p:font typeface="Open Sans" charset="1" panose="00000000000000000000"/>
      <p:regular r:id="rId25"/>
    </p:embeddedFont>
    <p:embeddedFont>
      <p:font typeface="Poppins" charset="1" panose="00000500000000000000"/>
      <p:regular r:id="rId26"/>
    </p:embeddedFont>
    <p:embeddedFont>
      <p:font typeface="Poppins Semi-Bold" charset="1" panose="00000700000000000000"/>
      <p:regular r:id="rId27"/>
    </p:embeddedFont>
    <p:embeddedFont>
      <p:font typeface="Times New Roman" charset="1" panose="02030502070405020303"/>
      <p:regular r:id="rId28"/>
    </p:embeddedFont>
    <p:embeddedFont>
      <p:font typeface="Open Sans Bold" charset="1" panose="00000000000000000000"/>
      <p:regular r:id="rId29"/>
    </p:embeddedFont>
    <p:embeddedFont>
      <p:font typeface="Poppins Ultra-Bold" charset="1" panose="000009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47258" y="-939990"/>
            <a:ext cx="6366147" cy="6366147"/>
          </a:xfrm>
          <a:custGeom>
            <a:avLst/>
            <a:gdLst/>
            <a:ahLst/>
            <a:cxnLst/>
            <a:rect r="r" b="b" t="t" l="l"/>
            <a:pathLst>
              <a:path h="6366147" w="6366147">
                <a:moveTo>
                  <a:pt x="0" y="0"/>
                </a:moveTo>
                <a:lnTo>
                  <a:pt x="6366147" y="0"/>
                </a:lnTo>
                <a:lnTo>
                  <a:pt x="6366147" y="6366148"/>
                </a:lnTo>
                <a:lnTo>
                  <a:pt x="0" y="6366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16195" y="1128948"/>
            <a:ext cx="2228272" cy="2228272"/>
          </a:xfrm>
          <a:custGeom>
            <a:avLst/>
            <a:gdLst/>
            <a:ahLst/>
            <a:cxnLst/>
            <a:rect r="r" b="b" t="t" l="l"/>
            <a:pathLst>
              <a:path h="2228272" w="2228272">
                <a:moveTo>
                  <a:pt x="0" y="0"/>
                </a:moveTo>
                <a:lnTo>
                  <a:pt x="2228272" y="0"/>
                </a:lnTo>
                <a:lnTo>
                  <a:pt x="2228272" y="2228272"/>
                </a:lnTo>
                <a:lnTo>
                  <a:pt x="0" y="22282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568749" y="-567817"/>
            <a:ext cx="3086100" cy="11422635"/>
            <a:chOff x="0" y="0"/>
            <a:chExt cx="812800" cy="30084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3008431"/>
            </a:xfrm>
            <a:custGeom>
              <a:avLst/>
              <a:gdLst/>
              <a:ahLst/>
              <a:cxnLst/>
              <a:rect r="r" b="b" t="t" l="l"/>
              <a:pathLst>
                <a:path h="300843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008431"/>
                  </a:lnTo>
                  <a:lnTo>
                    <a:pt x="0" y="3008431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3046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55485" y="236487"/>
            <a:ext cx="1211332" cy="1211332"/>
          </a:xfrm>
          <a:custGeom>
            <a:avLst/>
            <a:gdLst/>
            <a:ahLst/>
            <a:cxnLst/>
            <a:rect r="r" b="b" t="t" l="l"/>
            <a:pathLst>
              <a:path h="1211332" w="1211332">
                <a:moveTo>
                  <a:pt x="0" y="0"/>
                </a:moveTo>
                <a:lnTo>
                  <a:pt x="1211332" y="0"/>
                </a:lnTo>
                <a:lnTo>
                  <a:pt x="1211332" y="1211331"/>
                </a:lnTo>
                <a:lnTo>
                  <a:pt x="0" y="1211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61151" y="3763154"/>
            <a:ext cx="12975097" cy="2998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2"/>
              </a:lnSpc>
            </a:pPr>
            <a:r>
              <a:rPr lang="en-US" sz="5834">
                <a:solidFill>
                  <a:srgbClr val="FFFFFF"/>
                </a:solidFill>
                <a:latin typeface="Poppins Bold"/>
              </a:rPr>
              <a:t>BIOMETRIC STUDENT ATTENDANCE RECORDING SYSTEM</a:t>
            </a:r>
          </a:p>
          <a:p>
            <a:pPr algn="l">
              <a:lnSpc>
                <a:spcPts val="10403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204942" y="408699"/>
            <a:ext cx="2332677" cy="866908"/>
          </a:xfrm>
          <a:custGeom>
            <a:avLst/>
            <a:gdLst/>
            <a:ahLst/>
            <a:cxnLst/>
            <a:rect r="r" b="b" t="t" l="l"/>
            <a:pathLst>
              <a:path h="866908" w="2332677">
                <a:moveTo>
                  <a:pt x="0" y="0"/>
                </a:moveTo>
                <a:lnTo>
                  <a:pt x="2332677" y="0"/>
                </a:lnTo>
                <a:lnTo>
                  <a:pt x="2332677" y="866908"/>
                </a:lnTo>
                <a:lnTo>
                  <a:pt x="0" y="8669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162" r="0" b="-316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00563" y="5850459"/>
            <a:ext cx="10473803" cy="176103"/>
          </a:xfrm>
          <a:custGeom>
            <a:avLst/>
            <a:gdLst/>
            <a:ahLst/>
            <a:cxnLst/>
            <a:rect r="r" b="b" t="t" l="l"/>
            <a:pathLst>
              <a:path h="176103" w="10473803">
                <a:moveTo>
                  <a:pt x="0" y="0"/>
                </a:moveTo>
                <a:lnTo>
                  <a:pt x="10473804" y="0"/>
                </a:lnTo>
                <a:lnTo>
                  <a:pt x="10473804" y="176102"/>
                </a:lnTo>
                <a:lnTo>
                  <a:pt x="0" y="1761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10071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61151" y="8702434"/>
            <a:ext cx="16383316" cy="955693"/>
          </a:xfrm>
          <a:custGeom>
            <a:avLst/>
            <a:gdLst/>
            <a:ahLst/>
            <a:cxnLst/>
            <a:rect r="r" b="b" t="t" l="l"/>
            <a:pathLst>
              <a:path h="955693" w="16383316">
                <a:moveTo>
                  <a:pt x="0" y="0"/>
                </a:moveTo>
                <a:lnTo>
                  <a:pt x="16383316" y="0"/>
                </a:lnTo>
                <a:lnTo>
                  <a:pt x="16383316" y="955694"/>
                </a:lnTo>
                <a:lnTo>
                  <a:pt x="0" y="9556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34048" y="2324498"/>
            <a:ext cx="11597580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</a:rPr>
              <a:t>CEF440: INTERNET PROGRAMMING AND MOBILE PROGRAMMING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27388" y="370599"/>
            <a:ext cx="119211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</a:rPr>
              <a:t>2023/2024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31580" y="6472725"/>
            <a:ext cx="9634240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Open Sans"/>
              </a:rPr>
              <a:t>TASK 6: DATABASE DESIGN AND IMPLEMENTATION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75837" y="7479471"/>
            <a:ext cx="1552426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Group 12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248930" y="8664334"/>
            <a:ext cx="196512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</a:rPr>
              <a:t>Course Instructor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767" r="0" b="-667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60212" y="-689955"/>
            <a:ext cx="18535535" cy="12624967"/>
            <a:chOff x="0" y="0"/>
            <a:chExt cx="4881787" cy="33250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81787" cy="3325094"/>
            </a:xfrm>
            <a:custGeom>
              <a:avLst/>
              <a:gdLst/>
              <a:ahLst/>
              <a:cxnLst/>
              <a:rect r="r" b="b" t="t" l="l"/>
              <a:pathLst>
                <a:path h="3325094" w="4881787">
                  <a:moveTo>
                    <a:pt x="0" y="0"/>
                  </a:moveTo>
                  <a:lnTo>
                    <a:pt x="4881787" y="0"/>
                  </a:lnTo>
                  <a:lnTo>
                    <a:pt x="4881787" y="3325094"/>
                  </a:lnTo>
                  <a:lnTo>
                    <a:pt x="0" y="3325094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81787" cy="3363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Open Sans"/>
                </a:rPr>
                <a:t>          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63584" y="-689955"/>
            <a:ext cx="3437233" cy="10976955"/>
            <a:chOff x="0" y="0"/>
            <a:chExt cx="905279" cy="28910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05279" cy="2891050"/>
            </a:xfrm>
            <a:custGeom>
              <a:avLst/>
              <a:gdLst/>
              <a:ahLst/>
              <a:cxnLst/>
              <a:rect r="r" b="b" t="t" l="l"/>
              <a:pathLst>
                <a:path h="2891050" w="905279">
                  <a:moveTo>
                    <a:pt x="0" y="0"/>
                  </a:moveTo>
                  <a:lnTo>
                    <a:pt x="905279" y="0"/>
                  </a:lnTo>
                  <a:lnTo>
                    <a:pt x="905279" y="2891050"/>
                  </a:lnTo>
                  <a:lnTo>
                    <a:pt x="0" y="2891050"/>
                  </a:ln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05279" cy="2929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112633" y="612075"/>
            <a:ext cx="9150880" cy="976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3"/>
              </a:lnSpc>
            </a:pPr>
            <a:r>
              <a:rPr lang="en-US" sz="7374">
                <a:solidFill>
                  <a:srgbClr val="000000"/>
                </a:solidFill>
                <a:latin typeface="Poppins"/>
              </a:rPr>
              <a:t>Entity Relationship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73648" y="2263802"/>
            <a:ext cx="14834600" cy="717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1327" indent="-450664" lvl="1">
              <a:lnSpc>
                <a:spcPts val="5176"/>
              </a:lnSpc>
              <a:buFont typeface="Arial"/>
              <a:buChar char="•"/>
            </a:pPr>
            <a:r>
              <a:rPr lang="en-US" sz="4174">
                <a:solidFill>
                  <a:srgbClr val="000000"/>
                </a:solidFill>
                <a:latin typeface="Open Sans Bold"/>
              </a:rPr>
              <a:t>Lecturer-Session: </a:t>
            </a:r>
            <a:r>
              <a:rPr lang="en-US" sz="4174">
                <a:solidFill>
                  <a:srgbClr val="000000"/>
                </a:solidFill>
                <a:latin typeface="Open Sans"/>
              </a:rPr>
              <a:t>One-to-many aggregation: Lecturer manages multiple Sessions.</a:t>
            </a:r>
          </a:p>
          <a:p>
            <a:pPr algn="l" marL="901327" indent="-450664" lvl="1">
              <a:lnSpc>
                <a:spcPts val="5176"/>
              </a:lnSpc>
              <a:buFont typeface="Arial"/>
              <a:buChar char="•"/>
            </a:pPr>
            <a:r>
              <a:rPr lang="en-US" sz="4174">
                <a:solidFill>
                  <a:srgbClr val="000000"/>
                </a:solidFill>
                <a:latin typeface="Open Sans Bold"/>
              </a:rPr>
              <a:t>Session-Attendance: </a:t>
            </a:r>
            <a:r>
              <a:rPr lang="en-US" sz="4174">
                <a:solidFill>
                  <a:srgbClr val="000000"/>
                </a:solidFill>
                <a:latin typeface="Open Sans"/>
              </a:rPr>
              <a:t>One-to-many association: Session contains multiple Attendance records.</a:t>
            </a:r>
          </a:p>
          <a:p>
            <a:pPr algn="l" marL="901327" indent="-450664" lvl="1">
              <a:lnSpc>
                <a:spcPts val="5176"/>
              </a:lnSpc>
              <a:buFont typeface="Arial"/>
              <a:buChar char="•"/>
            </a:pPr>
            <a:r>
              <a:rPr lang="en-US" sz="4174">
                <a:solidFill>
                  <a:srgbClr val="000000"/>
                </a:solidFill>
                <a:latin typeface="Open Sans Bold"/>
              </a:rPr>
              <a:t>Student-Attendance: </a:t>
            </a:r>
            <a:r>
              <a:rPr lang="en-US" sz="4174">
                <a:solidFill>
                  <a:srgbClr val="000000"/>
                </a:solidFill>
                <a:latin typeface="Open Sans"/>
              </a:rPr>
              <a:t>One-</a:t>
            </a:r>
            <a:r>
              <a:rPr lang="en-US" sz="4174">
                <a:solidFill>
                  <a:srgbClr val="000000"/>
                </a:solidFill>
                <a:latin typeface="Open Sans"/>
              </a:rPr>
              <a:t>to-many association: Student makes multiple Attendance records.</a:t>
            </a:r>
          </a:p>
          <a:p>
            <a:pPr algn="l" marL="901327" indent="-450664" lvl="1">
              <a:lnSpc>
                <a:spcPts val="5176"/>
              </a:lnSpc>
              <a:buFont typeface="Arial"/>
              <a:buChar char="•"/>
            </a:pPr>
            <a:r>
              <a:rPr lang="en-US" sz="4174">
                <a:solidFill>
                  <a:srgbClr val="000000"/>
                </a:solidFill>
                <a:latin typeface="Open Sans Bold"/>
              </a:rPr>
              <a:t>Lecturer-Attendance:</a:t>
            </a:r>
            <a:r>
              <a:rPr lang="en-US" sz="4174">
                <a:solidFill>
                  <a:srgbClr val="000000"/>
                </a:solidFill>
                <a:latin typeface="Open Sans"/>
              </a:rPr>
              <a:t> One-to-many association: Lecturer marks Attendance for multiple students.</a:t>
            </a:r>
          </a:p>
          <a:p>
            <a:pPr algn="l" marL="901327" indent="-450664" lvl="1">
              <a:lnSpc>
                <a:spcPts val="5176"/>
              </a:lnSpc>
              <a:buFont typeface="Arial"/>
              <a:buChar char="•"/>
            </a:pPr>
            <a:r>
              <a:rPr lang="en-US" sz="4174">
                <a:solidFill>
                  <a:srgbClr val="000000"/>
                </a:solidFill>
                <a:latin typeface="Open Sans Bold"/>
              </a:rPr>
              <a:t>Attendance-AttendanceReport</a:t>
            </a:r>
            <a:r>
              <a:rPr lang="en-US" sz="4174">
                <a:solidFill>
                  <a:srgbClr val="000000"/>
                </a:solidFill>
                <a:latin typeface="Open Sans"/>
              </a:rPr>
              <a:t>: One-to-many association: AttendanceReport contains multiple Attendance records.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50" y="-514350"/>
            <a:ext cx="19831914" cy="10801350"/>
            <a:chOff x="0" y="0"/>
            <a:chExt cx="5223220" cy="284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23220" cy="2844800"/>
            </a:xfrm>
            <a:custGeom>
              <a:avLst/>
              <a:gdLst/>
              <a:ahLst/>
              <a:cxnLst/>
              <a:rect r="r" b="b" t="t" l="l"/>
              <a:pathLst>
                <a:path h="2844800" w="5223220">
                  <a:moveTo>
                    <a:pt x="0" y="0"/>
                  </a:moveTo>
                  <a:lnTo>
                    <a:pt x="5223220" y="0"/>
                  </a:lnTo>
                  <a:lnTo>
                    <a:pt x="5223220" y="2844800"/>
                  </a:lnTo>
                  <a:lnTo>
                    <a:pt x="0" y="2844800"/>
                  </a:ln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23220" cy="2882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92351" y="65336"/>
            <a:ext cx="1543685" cy="154368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619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213386" y="1274794"/>
            <a:ext cx="5861229" cy="8855339"/>
          </a:xfrm>
          <a:custGeom>
            <a:avLst/>
            <a:gdLst/>
            <a:ahLst/>
            <a:cxnLst/>
            <a:rect r="r" b="b" t="t" l="l"/>
            <a:pathLst>
              <a:path h="8855339" w="5861229">
                <a:moveTo>
                  <a:pt x="0" y="0"/>
                </a:moveTo>
                <a:lnTo>
                  <a:pt x="5861228" y="0"/>
                </a:lnTo>
                <a:lnTo>
                  <a:pt x="5861228" y="8855339"/>
                </a:lnTo>
                <a:lnTo>
                  <a:pt x="0" y="885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5" t="-345" r="-93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22052" y="513862"/>
            <a:ext cx="12959109" cy="760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3"/>
              </a:lnSpc>
            </a:pPr>
            <a:r>
              <a:rPr lang="en-US" sz="5779">
                <a:solidFill>
                  <a:srgbClr val="FFFFFF"/>
                </a:solidFill>
                <a:latin typeface="Poppins Semi-Bold"/>
              </a:rPr>
              <a:t>Entity Relationship Diagram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87224" y="-353448"/>
            <a:ext cx="7730835" cy="7730835"/>
          </a:xfrm>
          <a:custGeom>
            <a:avLst/>
            <a:gdLst/>
            <a:ahLst/>
            <a:cxnLst/>
            <a:rect r="r" b="b" t="t" l="l"/>
            <a:pathLst>
              <a:path h="7730835" w="7730835">
                <a:moveTo>
                  <a:pt x="0" y="0"/>
                </a:moveTo>
                <a:lnTo>
                  <a:pt x="7730835" y="0"/>
                </a:lnTo>
                <a:lnTo>
                  <a:pt x="7730835" y="7730835"/>
                </a:lnTo>
                <a:lnTo>
                  <a:pt x="0" y="7730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5270105"/>
            <a:ext cx="18328146" cy="7938419"/>
            <a:chOff x="0" y="0"/>
            <a:chExt cx="4827166" cy="20907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27166" cy="2090777"/>
            </a:xfrm>
            <a:custGeom>
              <a:avLst/>
              <a:gdLst/>
              <a:ahLst/>
              <a:cxnLst/>
              <a:rect r="r" b="b" t="t" l="l"/>
              <a:pathLst>
                <a:path h="2090777" w="4827166">
                  <a:moveTo>
                    <a:pt x="21543" y="0"/>
                  </a:moveTo>
                  <a:lnTo>
                    <a:pt x="4805623" y="0"/>
                  </a:lnTo>
                  <a:cubicBezTo>
                    <a:pt x="4811337" y="0"/>
                    <a:pt x="4816816" y="2270"/>
                    <a:pt x="4820856" y="6310"/>
                  </a:cubicBezTo>
                  <a:cubicBezTo>
                    <a:pt x="4824896" y="10350"/>
                    <a:pt x="4827166" y="15829"/>
                    <a:pt x="4827166" y="21543"/>
                  </a:cubicBezTo>
                  <a:lnTo>
                    <a:pt x="4827166" y="2069235"/>
                  </a:lnTo>
                  <a:cubicBezTo>
                    <a:pt x="4827166" y="2074948"/>
                    <a:pt x="4824896" y="2080427"/>
                    <a:pt x="4820856" y="2084468"/>
                  </a:cubicBezTo>
                  <a:cubicBezTo>
                    <a:pt x="4816816" y="2088508"/>
                    <a:pt x="4811337" y="2090777"/>
                    <a:pt x="4805623" y="2090777"/>
                  </a:cubicBezTo>
                  <a:lnTo>
                    <a:pt x="21543" y="2090777"/>
                  </a:lnTo>
                  <a:cubicBezTo>
                    <a:pt x="15829" y="2090777"/>
                    <a:pt x="10350" y="2088508"/>
                    <a:pt x="6310" y="2084468"/>
                  </a:cubicBezTo>
                  <a:cubicBezTo>
                    <a:pt x="2270" y="2080427"/>
                    <a:pt x="0" y="2074948"/>
                    <a:pt x="0" y="2069235"/>
                  </a:cubicBezTo>
                  <a:lnTo>
                    <a:pt x="0" y="21543"/>
                  </a:lnTo>
                  <a:cubicBezTo>
                    <a:pt x="0" y="15829"/>
                    <a:pt x="2270" y="10350"/>
                    <a:pt x="6310" y="6310"/>
                  </a:cubicBezTo>
                  <a:cubicBezTo>
                    <a:pt x="10350" y="2270"/>
                    <a:pt x="15829" y="0"/>
                    <a:pt x="215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27166" cy="212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9258300"/>
            <a:ext cx="18288000" cy="7900448"/>
            <a:chOff x="0" y="0"/>
            <a:chExt cx="4816593" cy="20807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2080776"/>
            </a:xfrm>
            <a:custGeom>
              <a:avLst/>
              <a:gdLst/>
              <a:ahLst/>
              <a:cxnLst/>
              <a:rect r="r" b="b" t="t" l="l"/>
              <a:pathLst>
                <a:path h="2080776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059187"/>
                  </a:lnTo>
                  <a:cubicBezTo>
                    <a:pt x="4816592" y="2071110"/>
                    <a:pt x="4806926" y="2080776"/>
                    <a:pt x="4795002" y="2080776"/>
                  </a:cubicBezTo>
                  <a:lnTo>
                    <a:pt x="21590" y="2080776"/>
                  </a:lnTo>
                  <a:cubicBezTo>
                    <a:pt x="15864" y="2080776"/>
                    <a:pt x="10372" y="2078502"/>
                    <a:pt x="6324" y="2074453"/>
                  </a:cubicBezTo>
                  <a:cubicBezTo>
                    <a:pt x="2275" y="2070404"/>
                    <a:pt x="0" y="2064913"/>
                    <a:pt x="0" y="2059187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16593" cy="2118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293331" y="548616"/>
            <a:ext cx="1290716" cy="129071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74569" y="3511970"/>
            <a:ext cx="4865263" cy="4664550"/>
            <a:chOff x="0" y="0"/>
            <a:chExt cx="1207477" cy="115766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07477" cy="1157663"/>
            </a:xfrm>
            <a:custGeom>
              <a:avLst/>
              <a:gdLst/>
              <a:ahLst/>
              <a:cxnLst/>
              <a:rect r="r" b="b" t="t" l="l"/>
              <a:pathLst>
                <a:path h="1157663" w="1207477">
                  <a:moveTo>
                    <a:pt x="81154" y="0"/>
                  </a:moveTo>
                  <a:lnTo>
                    <a:pt x="1126323" y="0"/>
                  </a:lnTo>
                  <a:cubicBezTo>
                    <a:pt x="1171143" y="0"/>
                    <a:pt x="1207477" y="36334"/>
                    <a:pt x="1207477" y="81154"/>
                  </a:cubicBezTo>
                  <a:lnTo>
                    <a:pt x="1207477" y="1076509"/>
                  </a:lnTo>
                  <a:cubicBezTo>
                    <a:pt x="1207477" y="1121329"/>
                    <a:pt x="1171143" y="1157663"/>
                    <a:pt x="1126323" y="1157663"/>
                  </a:cubicBezTo>
                  <a:lnTo>
                    <a:pt x="81154" y="1157663"/>
                  </a:lnTo>
                  <a:cubicBezTo>
                    <a:pt x="36334" y="1157663"/>
                    <a:pt x="0" y="1121329"/>
                    <a:pt x="0" y="1076509"/>
                  </a:cubicBezTo>
                  <a:lnTo>
                    <a:pt x="0" y="81154"/>
                  </a:lnTo>
                  <a:cubicBezTo>
                    <a:pt x="0" y="36334"/>
                    <a:pt x="36334" y="0"/>
                    <a:pt x="81154" y="0"/>
                  </a:cubicBezTo>
                  <a:close/>
                </a:path>
              </a:pathLst>
            </a:custGeom>
            <a:solidFill>
              <a:srgbClr val="074C59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07477" cy="11957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32355" y="5504093"/>
            <a:ext cx="4153554" cy="161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0"/>
              </a:lnSpc>
            </a:pPr>
            <a:r>
              <a:rPr lang="en-US" sz="3675">
                <a:solidFill>
                  <a:srgbClr val="FFFFFF"/>
                </a:solidFill>
                <a:latin typeface="Poppins"/>
              </a:rPr>
              <a:t> Unique primary keys, atomic values.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711368" y="3511970"/>
            <a:ext cx="4865263" cy="4664550"/>
            <a:chOff x="0" y="0"/>
            <a:chExt cx="1207477" cy="11576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07477" cy="1157663"/>
            </a:xfrm>
            <a:custGeom>
              <a:avLst/>
              <a:gdLst/>
              <a:ahLst/>
              <a:cxnLst/>
              <a:rect r="r" b="b" t="t" l="l"/>
              <a:pathLst>
                <a:path h="1157663" w="1207477">
                  <a:moveTo>
                    <a:pt x="81154" y="0"/>
                  </a:moveTo>
                  <a:lnTo>
                    <a:pt x="1126323" y="0"/>
                  </a:lnTo>
                  <a:cubicBezTo>
                    <a:pt x="1171143" y="0"/>
                    <a:pt x="1207477" y="36334"/>
                    <a:pt x="1207477" y="81154"/>
                  </a:cubicBezTo>
                  <a:lnTo>
                    <a:pt x="1207477" y="1076509"/>
                  </a:lnTo>
                  <a:cubicBezTo>
                    <a:pt x="1207477" y="1121329"/>
                    <a:pt x="1171143" y="1157663"/>
                    <a:pt x="1126323" y="1157663"/>
                  </a:cubicBezTo>
                  <a:lnTo>
                    <a:pt x="81154" y="1157663"/>
                  </a:lnTo>
                  <a:cubicBezTo>
                    <a:pt x="36334" y="1157663"/>
                    <a:pt x="0" y="1121329"/>
                    <a:pt x="0" y="1076509"/>
                  </a:cubicBezTo>
                  <a:lnTo>
                    <a:pt x="0" y="81154"/>
                  </a:lnTo>
                  <a:cubicBezTo>
                    <a:pt x="0" y="36334"/>
                    <a:pt x="36334" y="0"/>
                    <a:pt x="81154" y="0"/>
                  </a:cubicBezTo>
                  <a:close/>
                </a:path>
              </a:pathLst>
            </a:custGeom>
            <a:solidFill>
              <a:srgbClr val="074C59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07477" cy="11957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848168" y="3511970"/>
            <a:ext cx="4865263" cy="4664550"/>
            <a:chOff x="0" y="0"/>
            <a:chExt cx="1207477" cy="115766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07477" cy="1157663"/>
            </a:xfrm>
            <a:custGeom>
              <a:avLst/>
              <a:gdLst/>
              <a:ahLst/>
              <a:cxnLst/>
              <a:rect r="r" b="b" t="t" l="l"/>
              <a:pathLst>
                <a:path h="1157663" w="1207477">
                  <a:moveTo>
                    <a:pt x="81154" y="0"/>
                  </a:moveTo>
                  <a:lnTo>
                    <a:pt x="1126323" y="0"/>
                  </a:lnTo>
                  <a:cubicBezTo>
                    <a:pt x="1171143" y="0"/>
                    <a:pt x="1207477" y="36334"/>
                    <a:pt x="1207477" y="81154"/>
                  </a:cubicBezTo>
                  <a:lnTo>
                    <a:pt x="1207477" y="1076509"/>
                  </a:lnTo>
                  <a:cubicBezTo>
                    <a:pt x="1207477" y="1121329"/>
                    <a:pt x="1171143" y="1157663"/>
                    <a:pt x="1126323" y="1157663"/>
                  </a:cubicBezTo>
                  <a:lnTo>
                    <a:pt x="81154" y="1157663"/>
                  </a:lnTo>
                  <a:cubicBezTo>
                    <a:pt x="36334" y="1157663"/>
                    <a:pt x="0" y="1121329"/>
                    <a:pt x="0" y="1076509"/>
                  </a:cubicBezTo>
                  <a:lnTo>
                    <a:pt x="0" y="81154"/>
                  </a:lnTo>
                  <a:cubicBezTo>
                    <a:pt x="0" y="36334"/>
                    <a:pt x="36334" y="0"/>
                    <a:pt x="81154" y="0"/>
                  </a:cubicBezTo>
                  <a:close/>
                </a:path>
              </a:pathLst>
            </a:custGeom>
            <a:solidFill>
              <a:srgbClr val="074C59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207477" cy="11957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5752746" y="917291"/>
            <a:ext cx="7421476" cy="922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1"/>
              </a:lnSpc>
            </a:pPr>
            <a:r>
              <a:rPr lang="en-US" sz="6075">
                <a:solidFill>
                  <a:srgbClr val="074C59"/>
                </a:solidFill>
                <a:latin typeface="Poppins Semi-Bold"/>
              </a:rPr>
              <a:t>Normalization</a:t>
            </a:r>
          </a:p>
        </p:txBody>
      </p:sp>
      <p:sp>
        <p:nvSpPr>
          <p:cNvPr name="AutoShape 24" id="24"/>
          <p:cNvSpPr/>
          <p:nvPr/>
        </p:nvSpPr>
        <p:spPr>
          <a:xfrm>
            <a:off x="574569" y="4700886"/>
            <a:ext cx="485164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6724988" y="4741318"/>
            <a:ext cx="485164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2861787" y="4741318"/>
            <a:ext cx="485164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928492" y="4025559"/>
            <a:ext cx="4157418" cy="340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1"/>
              </a:lnSpc>
            </a:pPr>
            <a:r>
              <a:rPr lang="en-US" sz="2653">
                <a:solidFill>
                  <a:srgbClr val="FFFFFF"/>
                </a:solidFill>
                <a:latin typeface="Poppins Semi-Bold"/>
              </a:rPr>
              <a:t>First Normal Form (1NF):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085364" y="3707797"/>
            <a:ext cx="4157418" cy="871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8"/>
              </a:lnSpc>
            </a:pPr>
            <a:r>
              <a:rPr lang="en-US" sz="2653">
                <a:solidFill>
                  <a:srgbClr val="FFFFFF"/>
                </a:solidFill>
                <a:latin typeface="Poppins Semi-Bold"/>
              </a:rPr>
              <a:t>Second Normal Form (2NF):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215710" y="3712268"/>
            <a:ext cx="4157418" cy="871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8"/>
              </a:lnSpc>
            </a:pPr>
            <a:r>
              <a:rPr lang="en-US" sz="2653">
                <a:solidFill>
                  <a:srgbClr val="FFFFFF"/>
                </a:solidFill>
                <a:latin typeface="Poppins Semi-Bold"/>
              </a:rPr>
              <a:t>Third Normal Form (3NF):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276883" y="5494568"/>
            <a:ext cx="3734235" cy="165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4"/>
              </a:lnSpc>
            </a:pPr>
            <a:r>
              <a:rPr lang="en-US" sz="3714">
                <a:solidFill>
                  <a:srgbClr val="FFFFFF"/>
                </a:solidFill>
                <a:latin typeface="Poppins"/>
              </a:rPr>
              <a:t> Full functional dependency on primary keys.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413682" y="5717047"/>
            <a:ext cx="3734235" cy="1202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7"/>
              </a:lnSpc>
            </a:pPr>
            <a:r>
              <a:rPr lang="en-US" sz="4032">
                <a:solidFill>
                  <a:srgbClr val="FFFFFF"/>
                </a:solidFill>
                <a:latin typeface="Poppins"/>
              </a:rPr>
              <a:t> No transitive dependencies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74C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83404" y="-4733649"/>
            <a:ext cx="1862612" cy="11712273"/>
            <a:chOff x="0" y="0"/>
            <a:chExt cx="490564" cy="30847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0564" cy="3084714"/>
            </a:xfrm>
            <a:custGeom>
              <a:avLst/>
              <a:gdLst/>
              <a:ahLst/>
              <a:cxnLst/>
              <a:rect r="r" b="b" t="t" l="l"/>
              <a:pathLst>
                <a:path h="3084714" w="490564">
                  <a:moveTo>
                    <a:pt x="0" y="0"/>
                  </a:moveTo>
                  <a:lnTo>
                    <a:pt x="490564" y="0"/>
                  </a:lnTo>
                  <a:lnTo>
                    <a:pt x="490564" y="3084714"/>
                  </a:lnTo>
                  <a:lnTo>
                    <a:pt x="0" y="30847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0564" cy="3122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3762696" y="187060"/>
            <a:ext cx="1862612" cy="1870855"/>
            <a:chOff x="0" y="0"/>
            <a:chExt cx="490564" cy="4927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0564" cy="492736"/>
            </a:xfrm>
            <a:custGeom>
              <a:avLst/>
              <a:gdLst/>
              <a:ahLst/>
              <a:cxnLst/>
              <a:rect r="r" b="b" t="t" l="l"/>
              <a:pathLst>
                <a:path h="492736" w="490564">
                  <a:moveTo>
                    <a:pt x="0" y="0"/>
                  </a:moveTo>
                  <a:lnTo>
                    <a:pt x="490564" y="0"/>
                  </a:lnTo>
                  <a:lnTo>
                    <a:pt x="490564" y="492736"/>
                  </a:lnTo>
                  <a:lnTo>
                    <a:pt x="0" y="492736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90564" cy="530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094832" y="634963"/>
            <a:ext cx="9039718" cy="939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9"/>
              </a:lnSpc>
            </a:pPr>
            <a:r>
              <a:rPr lang="en-US" sz="7179">
                <a:solidFill>
                  <a:srgbClr val="FFFFFF"/>
                </a:solidFill>
                <a:latin typeface="Poppins Semi-Bold"/>
              </a:rPr>
              <a:t>Database Schema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2266" y="3348672"/>
            <a:ext cx="8091734" cy="217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sz="2657">
                <a:solidFill>
                  <a:srgbClr val="FFFFFF"/>
                </a:solidFill>
                <a:latin typeface="Open Sans Bold"/>
              </a:rPr>
              <a:t>Students</a:t>
            </a:r>
          </a:p>
          <a:p>
            <a:pPr algn="l">
              <a:lnSpc>
                <a:spcPts val="3440"/>
              </a:lnSpc>
              <a:spcBef>
                <a:spcPct val="0"/>
              </a:spcBef>
            </a:pPr>
            <a:r>
              <a:rPr lang="en-US" sz="2457">
                <a:solidFill>
                  <a:srgbClr val="FFFFFF"/>
                </a:solidFill>
                <a:latin typeface="Open Sans"/>
              </a:rPr>
              <a:t>• `student_id` (Primary Key, INT, AUTO_INCREMENT)</a:t>
            </a:r>
          </a:p>
          <a:p>
            <a:pPr algn="l">
              <a:lnSpc>
                <a:spcPts val="3440"/>
              </a:lnSpc>
              <a:spcBef>
                <a:spcPct val="0"/>
              </a:spcBef>
            </a:pPr>
            <a:r>
              <a:rPr lang="en-US" sz="2457">
                <a:solidFill>
                  <a:srgbClr val="FFFFFF"/>
                </a:solidFill>
                <a:latin typeface="Open Sans"/>
              </a:rPr>
              <a:t>• `first_name` (VARCHAR(50))</a:t>
            </a:r>
          </a:p>
          <a:p>
            <a:pPr algn="l">
              <a:lnSpc>
                <a:spcPts val="3440"/>
              </a:lnSpc>
              <a:spcBef>
                <a:spcPct val="0"/>
              </a:spcBef>
            </a:pPr>
            <a:r>
              <a:rPr lang="en-US" sz="2457">
                <a:solidFill>
                  <a:srgbClr val="FFFFFF"/>
                </a:solidFill>
                <a:latin typeface="Open Sans"/>
              </a:rPr>
              <a:t>• `last_name` (VARCHAR(50))</a:t>
            </a:r>
          </a:p>
          <a:p>
            <a:pPr algn="l">
              <a:lnSpc>
                <a:spcPts val="3440"/>
              </a:lnSpc>
              <a:spcBef>
                <a:spcPct val="0"/>
              </a:spcBef>
            </a:pPr>
            <a:r>
              <a:rPr lang="en-US" sz="2457">
                <a:solidFill>
                  <a:srgbClr val="FFFFFF"/>
                </a:solidFill>
                <a:latin typeface="Open Sans"/>
              </a:rPr>
              <a:t>• `email` (VARCHAR(100), UNIQUE)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69351" y="2982814"/>
            <a:ext cx="7286774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Open Sans Bold"/>
              </a:rPr>
              <a:t>Lecturers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"/>
              </a:rPr>
              <a:t>• `lecturer_id` (Primary Key, INT, AUTO_INCREMENT)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"/>
              </a:rPr>
              <a:t>• `first_name` (VARCHAR(50))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"/>
              </a:rPr>
              <a:t>• `last_name` (VARCHAR(50))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"/>
              </a:rPr>
              <a:t>• `email` (VARCHAR(100), UNIQUE)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"/>
              </a:rPr>
              <a:t>• `password` (VARCHAR(10))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817481"/>
            <a:ext cx="6490246" cy="279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Open Sans Bold"/>
              </a:rPr>
              <a:t>Administrators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• `admin_id` (Primary Key, INT, AUTO_INCREMENT)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• `first_name` (VARCHAR(50))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• `last_name` (VARCHAR(50))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• `email` (VARCHAR(100), UNIQUE)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• `password` (VARCHAR(10))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614710" y="6594481"/>
            <a:ext cx="6540996" cy="2392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Open Sans Bold"/>
              </a:rPr>
              <a:t>Courses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• `course_id` (Primary Key, INT, AUTO_INCREMENT)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• `course_name` (VARCHAR(100))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• `course_code` (VARCHAR(10), UNIQUE)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• `lecturer_id` (Foreign Key, INT)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74C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83404" y="-4733649"/>
            <a:ext cx="1862612" cy="11712273"/>
            <a:chOff x="0" y="0"/>
            <a:chExt cx="490564" cy="30847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0564" cy="3084714"/>
            </a:xfrm>
            <a:custGeom>
              <a:avLst/>
              <a:gdLst/>
              <a:ahLst/>
              <a:cxnLst/>
              <a:rect r="r" b="b" t="t" l="l"/>
              <a:pathLst>
                <a:path h="3084714" w="490564">
                  <a:moveTo>
                    <a:pt x="0" y="0"/>
                  </a:moveTo>
                  <a:lnTo>
                    <a:pt x="490564" y="0"/>
                  </a:lnTo>
                  <a:lnTo>
                    <a:pt x="490564" y="3084714"/>
                  </a:lnTo>
                  <a:lnTo>
                    <a:pt x="0" y="30847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0564" cy="3122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3762696" y="187060"/>
            <a:ext cx="1862612" cy="1870855"/>
            <a:chOff x="0" y="0"/>
            <a:chExt cx="490564" cy="4927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0564" cy="492736"/>
            </a:xfrm>
            <a:custGeom>
              <a:avLst/>
              <a:gdLst/>
              <a:ahLst/>
              <a:cxnLst/>
              <a:rect r="r" b="b" t="t" l="l"/>
              <a:pathLst>
                <a:path h="492736" w="490564">
                  <a:moveTo>
                    <a:pt x="0" y="0"/>
                  </a:moveTo>
                  <a:lnTo>
                    <a:pt x="490564" y="0"/>
                  </a:lnTo>
                  <a:lnTo>
                    <a:pt x="490564" y="492736"/>
                  </a:lnTo>
                  <a:lnTo>
                    <a:pt x="0" y="492736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90564" cy="530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094832" y="634963"/>
            <a:ext cx="9039718" cy="939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9"/>
              </a:lnSpc>
            </a:pPr>
            <a:r>
              <a:rPr lang="en-US" sz="7179">
                <a:solidFill>
                  <a:srgbClr val="FFFFFF"/>
                </a:solidFill>
                <a:latin typeface="Poppins Semi-Bold"/>
              </a:rPr>
              <a:t>Database Schema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259448"/>
            <a:ext cx="8091734" cy="447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</a:p>
          <a:p>
            <a:pPr algn="l">
              <a:lnSpc>
                <a:spcPts val="4000"/>
              </a:lnSpc>
            </a:pPr>
            <a:r>
              <a:rPr lang="en-US" sz="2857">
                <a:solidFill>
                  <a:srgbClr val="FFFFFF"/>
                </a:solidFill>
                <a:latin typeface="Open Sans Bold"/>
              </a:rPr>
              <a:t>Sessions</a:t>
            </a:r>
          </a:p>
          <a:p>
            <a:pPr algn="l">
              <a:lnSpc>
                <a:spcPts val="3580"/>
              </a:lnSpc>
            </a:pPr>
            <a:r>
              <a:rPr lang="en-US" sz="2557">
                <a:solidFill>
                  <a:srgbClr val="FFFFFF"/>
                </a:solidFill>
                <a:latin typeface="Open Sans Bold"/>
              </a:rPr>
              <a:t>·`session_id` (Primary Key, INT, </a:t>
            </a:r>
            <a:r>
              <a:rPr lang="en-US" sz="2557">
                <a:solidFill>
                  <a:srgbClr val="FFFFFF"/>
                </a:solidFill>
                <a:latin typeface="Open Sans"/>
              </a:rPr>
              <a:t>AUTO_INCREMENT)</a:t>
            </a:r>
          </a:p>
          <a:p>
            <a:pPr algn="l">
              <a:lnSpc>
                <a:spcPts val="3580"/>
              </a:lnSpc>
            </a:pPr>
            <a:r>
              <a:rPr lang="en-US" sz="2557">
                <a:solidFill>
                  <a:srgbClr val="FFFFFF"/>
                </a:solidFill>
                <a:latin typeface="Open Sans Bold"/>
              </a:rPr>
              <a:t>·`course_name` (VARCHAR(100))</a:t>
            </a:r>
          </a:p>
          <a:p>
            <a:pPr algn="l">
              <a:lnSpc>
                <a:spcPts val="3580"/>
              </a:lnSpc>
            </a:pPr>
            <a:r>
              <a:rPr lang="en-US" sz="2557">
                <a:solidFill>
                  <a:srgbClr val="FFFFFF"/>
                </a:solidFill>
                <a:latin typeface="Open Sans Bold"/>
              </a:rPr>
              <a:t>·`course_code` (VARCHAR(10), UNIQUE)</a:t>
            </a:r>
          </a:p>
          <a:p>
            <a:pPr algn="l">
              <a:lnSpc>
                <a:spcPts val="3580"/>
              </a:lnSpc>
            </a:pPr>
            <a:r>
              <a:rPr lang="en-US" sz="2557">
                <a:solidFill>
                  <a:srgbClr val="FFFFFF"/>
                </a:solidFill>
                <a:latin typeface="Open Sans Bold"/>
              </a:rPr>
              <a:t>·`lecturer_id` (Foreign Key, INT)</a:t>
            </a:r>
          </a:p>
          <a:p>
            <a:pPr algn="l">
              <a:lnSpc>
                <a:spcPts val="3580"/>
              </a:lnSpc>
            </a:pPr>
            <a:r>
              <a:rPr lang="en-US" sz="2557">
                <a:solidFill>
                  <a:srgbClr val="FFFFFF"/>
                </a:solidFill>
                <a:latin typeface="Open Sans Bold"/>
              </a:rPr>
              <a:t>·`start_time` (TIME)</a:t>
            </a:r>
          </a:p>
          <a:p>
            <a:pPr algn="l">
              <a:lnSpc>
                <a:spcPts val="2880"/>
              </a:lnSpc>
            </a:pPr>
            <a:r>
              <a:rPr lang="en-US" sz="2057">
                <a:solidFill>
                  <a:srgbClr val="FFFFFF"/>
                </a:solidFill>
                <a:latin typeface="Open Sans Bold"/>
              </a:rPr>
              <a:t>·`end_time` (TIME)</a:t>
            </a:r>
          </a:p>
          <a:p>
            <a:pPr algn="l">
              <a:lnSpc>
                <a:spcPts val="3580"/>
              </a:lnSpc>
            </a:pPr>
          </a:p>
          <a:p>
            <a:pPr algn="l">
              <a:lnSpc>
                <a:spcPts val="34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969351" y="2963764"/>
            <a:ext cx="7667625" cy="296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Open Sans Bold"/>
              </a:rPr>
              <a:t>Attendance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Open Sans"/>
              </a:rPr>
              <a:t>·`attendance_id` (Primary Key, INT, AUTO_INCREMENT)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Open Sans"/>
              </a:rPr>
              <a:t>·`student_id` (Foreign Key, INT)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Open Sans"/>
              </a:rPr>
              <a:t>·`session_id` (Foreign Key, INT)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Open Sans"/>
              </a:rPr>
              <a:t>·`status` (ENUM('Present', 'Absent'))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Open Sans"/>
              </a:rPr>
              <a:t>·`timestamp` (TIMESTAMP)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52266" y="6466464"/>
            <a:ext cx="8091734" cy="331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Open Sans Bold"/>
              </a:rPr>
              <a:t>Fingerprints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Open Sans Bold"/>
              </a:rPr>
              <a:t>·`fingerprint_id` (Primary Key, INT, AUTO_INCREMENT)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Open Sans Bold"/>
              </a:rPr>
              <a:t>·`student_id` (Foreign Key, INT)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Open Sans Bold"/>
              </a:rPr>
              <a:t>·`fingerprint_data` (BLOB)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258300"/>
            <a:ext cx="18288000" cy="7900448"/>
            <a:chOff x="0" y="0"/>
            <a:chExt cx="4816593" cy="20807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080776"/>
            </a:xfrm>
            <a:custGeom>
              <a:avLst/>
              <a:gdLst/>
              <a:ahLst/>
              <a:cxnLst/>
              <a:rect r="r" b="b" t="t" l="l"/>
              <a:pathLst>
                <a:path h="2080776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059187"/>
                  </a:lnTo>
                  <a:cubicBezTo>
                    <a:pt x="4816592" y="2071110"/>
                    <a:pt x="4806926" y="2080776"/>
                    <a:pt x="4795002" y="2080776"/>
                  </a:cubicBezTo>
                  <a:lnTo>
                    <a:pt x="21590" y="2080776"/>
                  </a:lnTo>
                  <a:cubicBezTo>
                    <a:pt x="15864" y="2080776"/>
                    <a:pt x="10372" y="2078502"/>
                    <a:pt x="6324" y="2074453"/>
                  </a:cubicBezTo>
                  <a:cubicBezTo>
                    <a:pt x="2275" y="2070404"/>
                    <a:pt x="0" y="2064913"/>
                    <a:pt x="0" y="2059187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118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293331" y="548616"/>
            <a:ext cx="1290716" cy="129071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81705" y="2715836"/>
            <a:ext cx="8562295" cy="5481623"/>
          </a:xfrm>
          <a:custGeom>
            <a:avLst/>
            <a:gdLst/>
            <a:ahLst/>
            <a:cxnLst/>
            <a:rect r="r" b="b" t="t" l="l"/>
            <a:pathLst>
              <a:path h="5481623" w="8562295">
                <a:moveTo>
                  <a:pt x="0" y="0"/>
                </a:moveTo>
                <a:lnTo>
                  <a:pt x="8562295" y="0"/>
                </a:lnTo>
                <a:lnTo>
                  <a:pt x="8562295" y="5481623"/>
                </a:lnTo>
                <a:lnTo>
                  <a:pt x="0" y="5481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82107" y="2715836"/>
            <a:ext cx="8372413" cy="5481623"/>
          </a:xfrm>
          <a:custGeom>
            <a:avLst/>
            <a:gdLst/>
            <a:ahLst/>
            <a:cxnLst/>
            <a:rect r="r" b="b" t="t" l="l"/>
            <a:pathLst>
              <a:path h="5481623" w="8372413">
                <a:moveTo>
                  <a:pt x="0" y="0"/>
                </a:moveTo>
                <a:lnTo>
                  <a:pt x="8372413" y="0"/>
                </a:lnTo>
                <a:lnTo>
                  <a:pt x="8372413" y="5481623"/>
                </a:lnTo>
                <a:lnTo>
                  <a:pt x="0" y="54816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847" t="0" r="-22478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07947" y="732953"/>
            <a:ext cx="7421476" cy="922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1"/>
              </a:lnSpc>
            </a:pPr>
            <a:r>
              <a:rPr lang="en-US" sz="6075">
                <a:solidFill>
                  <a:srgbClr val="074C59"/>
                </a:solidFill>
                <a:latin typeface="Poppins Semi-Bold"/>
              </a:rPr>
              <a:t>SQL SCRIPT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258300"/>
            <a:ext cx="18288000" cy="7900448"/>
            <a:chOff x="0" y="0"/>
            <a:chExt cx="4816593" cy="20807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080776"/>
            </a:xfrm>
            <a:custGeom>
              <a:avLst/>
              <a:gdLst/>
              <a:ahLst/>
              <a:cxnLst/>
              <a:rect r="r" b="b" t="t" l="l"/>
              <a:pathLst>
                <a:path h="2080776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059187"/>
                  </a:lnTo>
                  <a:cubicBezTo>
                    <a:pt x="4816592" y="2071110"/>
                    <a:pt x="4806926" y="2080776"/>
                    <a:pt x="4795002" y="2080776"/>
                  </a:cubicBezTo>
                  <a:lnTo>
                    <a:pt x="21590" y="2080776"/>
                  </a:lnTo>
                  <a:cubicBezTo>
                    <a:pt x="15864" y="2080776"/>
                    <a:pt x="10372" y="2078502"/>
                    <a:pt x="6324" y="2074453"/>
                  </a:cubicBezTo>
                  <a:cubicBezTo>
                    <a:pt x="2275" y="2070404"/>
                    <a:pt x="0" y="2064913"/>
                    <a:pt x="0" y="2059187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118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293331" y="548616"/>
            <a:ext cx="1290716" cy="129071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83411" y="3161616"/>
            <a:ext cx="9162251" cy="5367293"/>
          </a:xfrm>
          <a:custGeom>
            <a:avLst/>
            <a:gdLst/>
            <a:ahLst/>
            <a:cxnLst/>
            <a:rect r="r" b="b" t="t" l="l"/>
            <a:pathLst>
              <a:path h="5367293" w="9162251">
                <a:moveTo>
                  <a:pt x="0" y="0"/>
                </a:moveTo>
                <a:lnTo>
                  <a:pt x="9162251" y="0"/>
                </a:lnTo>
                <a:lnTo>
                  <a:pt x="9162251" y="5367293"/>
                </a:lnTo>
                <a:lnTo>
                  <a:pt x="0" y="5367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625655" y="3161616"/>
            <a:ext cx="7377541" cy="1981884"/>
          </a:xfrm>
          <a:custGeom>
            <a:avLst/>
            <a:gdLst/>
            <a:ahLst/>
            <a:cxnLst/>
            <a:rect r="r" b="b" t="t" l="l"/>
            <a:pathLst>
              <a:path h="1981884" w="7377541">
                <a:moveTo>
                  <a:pt x="0" y="0"/>
                </a:moveTo>
                <a:lnTo>
                  <a:pt x="7377541" y="0"/>
                </a:lnTo>
                <a:lnTo>
                  <a:pt x="7377541" y="1981884"/>
                </a:lnTo>
                <a:lnTo>
                  <a:pt x="0" y="1981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07947" y="732953"/>
            <a:ext cx="7421476" cy="922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1"/>
              </a:lnSpc>
            </a:pPr>
            <a:r>
              <a:rPr lang="en-US" sz="6075">
                <a:solidFill>
                  <a:srgbClr val="074C59"/>
                </a:solidFill>
                <a:latin typeface="Poppins Semi-Bold"/>
              </a:rPr>
              <a:t>SQL SCRIPT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074C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83404" y="-4733649"/>
            <a:ext cx="1862612" cy="11712273"/>
            <a:chOff x="0" y="0"/>
            <a:chExt cx="490564" cy="30847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0564" cy="3084714"/>
            </a:xfrm>
            <a:custGeom>
              <a:avLst/>
              <a:gdLst/>
              <a:ahLst/>
              <a:cxnLst/>
              <a:rect r="r" b="b" t="t" l="l"/>
              <a:pathLst>
                <a:path h="3084714" w="490564">
                  <a:moveTo>
                    <a:pt x="0" y="0"/>
                  </a:moveTo>
                  <a:lnTo>
                    <a:pt x="490564" y="0"/>
                  </a:lnTo>
                  <a:lnTo>
                    <a:pt x="490564" y="3084714"/>
                  </a:lnTo>
                  <a:lnTo>
                    <a:pt x="0" y="30847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0564" cy="3122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3762696" y="187060"/>
            <a:ext cx="1862612" cy="1870855"/>
            <a:chOff x="0" y="0"/>
            <a:chExt cx="490564" cy="4927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0564" cy="492736"/>
            </a:xfrm>
            <a:custGeom>
              <a:avLst/>
              <a:gdLst/>
              <a:ahLst/>
              <a:cxnLst/>
              <a:rect r="r" b="b" t="t" l="l"/>
              <a:pathLst>
                <a:path h="492736" w="490564">
                  <a:moveTo>
                    <a:pt x="0" y="0"/>
                  </a:moveTo>
                  <a:lnTo>
                    <a:pt x="490564" y="0"/>
                  </a:lnTo>
                  <a:lnTo>
                    <a:pt x="490564" y="492736"/>
                  </a:lnTo>
                  <a:lnTo>
                    <a:pt x="0" y="492736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90564" cy="530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094832" y="634963"/>
            <a:ext cx="9039718" cy="939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9"/>
              </a:lnSpc>
            </a:pPr>
            <a:r>
              <a:rPr lang="en-US" sz="7179">
                <a:solidFill>
                  <a:srgbClr val="FFFFFF"/>
                </a:solidFill>
                <a:latin typeface="Poppins Semi-Bold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888692"/>
            <a:ext cx="16568236" cy="5995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8"/>
              </a:lnSpc>
              <a:spcBef>
                <a:spcPct val="0"/>
              </a:spcBef>
            </a:pPr>
            <a:r>
              <a:rPr lang="en-US" sz="4284">
                <a:solidFill>
                  <a:srgbClr val="FFFFFF"/>
                </a:solidFill>
                <a:latin typeface="Open Sans"/>
              </a:rPr>
              <a:t>Firebase is a good choice for our biometric student attendance tracking application due to its real-time capabilities, ease of integration, scalability, security, offline functionality, and cost-effectiveness. By leveraging Firebase's features, we can ensure our application is robust, responsive, and ready to grow with our user needs. This choice aligns perfectly with our goal to create a secure, efficient, and user-friendly attendance management system.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728095" y="3063622"/>
            <a:ext cx="8960740" cy="1660775"/>
            <a:chOff x="0" y="0"/>
            <a:chExt cx="1644442" cy="3047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44442" cy="304779"/>
            </a:xfrm>
            <a:custGeom>
              <a:avLst/>
              <a:gdLst/>
              <a:ahLst/>
              <a:cxnLst/>
              <a:rect r="r" b="b" t="t" l="l"/>
              <a:pathLst>
                <a:path h="304779" w="1644442">
                  <a:moveTo>
                    <a:pt x="86398" y="0"/>
                  </a:moveTo>
                  <a:lnTo>
                    <a:pt x="1558044" y="0"/>
                  </a:lnTo>
                  <a:cubicBezTo>
                    <a:pt x="1605760" y="0"/>
                    <a:pt x="1644442" y="38682"/>
                    <a:pt x="1644442" y="86398"/>
                  </a:cubicBezTo>
                  <a:lnTo>
                    <a:pt x="1644442" y="218381"/>
                  </a:lnTo>
                  <a:cubicBezTo>
                    <a:pt x="1644442" y="241295"/>
                    <a:pt x="1635340" y="263271"/>
                    <a:pt x="1619137" y="279474"/>
                  </a:cubicBezTo>
                  <a:cubicBezTo>
                    <a:pt x="1602934" y="295677"/>
                    <a:pt x="1580958" y="304779"/>
                    <a:pt x="1558044" y="304779"/>
                  </a:cubicBezTo>
                  <a:lnTo>
                    <a:pt x="86398" y="304779"/>
                  </a:lnTo>
                  <a:cubicBezTo>
                    <a:pt x="38682" y="304779"/>
                    <a:pt x="0" y="266097"/>
                    <a:pt x="0" y="218381"/>
                  </a:cubicBezTo>
                  <a:lnTo>
                    <a:pt x="0" y="86398"/>
                  </a:lnTo>
                  <a:cubicBezTo>
                    <a:pt x="0" y="38682"/>
                    <a:pt x="38682" y="0"/>
                    <a:pt x="86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44442" cy="342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733902" y="6370604"/>
            <a:ext cx="19287223" cy="4489662"/>
            <a:chOff x="0" y="0"/>
            <a:chExt cx="5079762" cy="11824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79762" cy="1182463"/>
            </a:xfrm>
            <a:custGeom>
              <a:avLst/>
              <a:gdLst/>
              <a:ahLst/>
              <a:cxnLst/>
              <a:rect r="r" b="b" t="t" l="l"/>
              <a:pathLst>
                <a:path h="1182463" w="5079762">
                  <a:moveTo>
                    <a:pt x="0" y="0"/>
                  </a:moveTo>
                  <a:lnTo>
                    <a:pt x="5079762" y="0"/>
                  </a:lnTo>
                  <a:lnTo>
                    <a:pt x="5079762" y="1182463"/>
                  </a:lnTo>
                  <a:lnTo>
                    <a:pt x="0" y="1182463"/>
                  </a:lnTo>
                  <a:close/>
                </a:path>
              </a:pathLst>
            </a:custGeom>
            <a:solidFill>
              <a:srgbClr val="FF914D">
                <a:alpha val="92941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079762" cy="1220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175660" y="3271179"/>
            <a:ext cx="1245661" cy="124566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530211" y="3092197"/>
            <a:ext cx="4543265" cy="1540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74"/>
              </a:lnSpc>
            </a:pPr>
            <a:r>
              <a:rPr lang="en-US" sz="10350">
                <a:solidFill>
                  <a:srgbClr val="FFFFFF"/>
                </a:solidFill>
                <a:latin typeface="Poppins Bold"/>
              </a:rPr>
              <a:t>Thank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73476" y="3092197"/>
            <a:ext cx="3615358" cy="154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74"/>
              </a:lnSpc>
            </a:pPr>
            <a:r>
              <a:rPr lang="en-US" sz="10350">
                <a:solidFill>
                  <a:srgbClr val="FF914D"/>
                </a:solidFill>
                <a:latin typeface="Poppins Ultra-Bold"/>
              </a:rPr>
              <a:t>You.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0272" y="379347"/>
            <a:ext cx="12553458" cy="9540628"/>
          </a:xfrm>
          <a:custGeom>
            <a:avLst/>
            <a:gdLst/>
            <a:ahLst/>
            <a:cxnLst/>
            <a:rect r="r" b="b" t="t" l="l"/>
            <a:pathLst>
              <a:path h="9540628" w="12553458">
                <a:moveTo>
                  <a:pt x="0" y="0"/>
                </a:moveTo>
                <a:lnTo>
                  <a:pt x="12553458" y="0"/>
                </a:lnTo>
                <a:lnTo>
                  <a:pt x="12553458" y="9540628"/>
                </a:lnTo>
                <a:lnTo>
                  <a:pt x="0" y="9540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390923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884497" y="789539"/>
            <a:ext cx="867389" cy="86738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023699" y="789539"/>
            <a:ext cx="867389" cy="86738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102740" y="789539"/>
            <a:ext cx="867389" cy="86738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875145" y="3985133"/>
            <a:ext cx="867389" cy="86738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014347" y="3985133"/>
            <a:ext cx="867389" cy="86738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093389" y="3985133"/>
            <a:ext cx="867389" cy="86738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925892" y="6823491"/>
            <a:ext cx="867389" cy="867389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915811" y="7376350"/>
            <a:ext cx="8731083" cy="874663"/>
            <a:chOff x="0" y="0"/>
            <a:chExt cx="2299545" cy="23036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299545" cy="230364"/>
            </a:xfrm>
            <a:custGeom>
              <a:avLst/>
              <a:gdLst/>
              <a:ahLst/>
              <a:cxnLst/>
              <a:rect r="r" b="b" t="t" l="l"/>
              <a:pathLst>
                <a:path h="230364" w="2299545">
                  <a:moveTo>
                    <a:pt x="0" y="0"/>
                  </a:moveTo>
                  <a:lnTo>
                    <a:pt x="2299545" y="0"/>
                  </a:lnTo>
                  <a:lnTo>
                    <a:pt x="2299545" y="230364"/>
                  </a:lnTo>
                  <a:lnTo>
                    <a:pt x="0" y="230364"/>
                  </a:ln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2299545" cy="268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501757" y="7056274"/>
            <a:ext cx="8731083" cy="1514816"/>
            <a:chOff x="0" y="0"/>
            <a:chExt cx="2299545" cy="39896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299545" cy="398964"/>
            </a:xfrm>
            <a:custGeom>
              <a:avLst/>
              <a:gdLst/>
              <a:ahLst/>
              <a:cxnLst/>
              <a:rect r="r" b="b" t="t" l="l"/>
              <a:pathLst>
                <a:path h="398964" w="2299545">
                  <a:moveTo>
                    <a:pt x="0" y="0"/>
                  </a:moveTo>
                  <a:lnTo>
                    <a:pt x="2299545" y="0"/>
                  </a:lnTo>
                  <a:lnTo>
                    <a:pt x="2299545" y="398964"/>
                  </a:lnTo>
                  <a:lnTo>
                    <a:pt x="0" y="398964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2299545" cy="437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323543" y="3564471"/>
            <a:ext cx="6756071" cy="1030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25"/>
              </a:lnSpc>
            </a:pPr>
            <a:r>
              <a:rPr lang="en-US" sz="7780">
                <a:solidFill>
                  <a:srgbClr val="074C59"/>
                </a:solidFill>
                <a:latin typeface="Poppins"/>
              </a:rPr>
              <a:t>Table of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23543" y="4775682"/>
            <a:ext cx="6756071" cy="111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6"/>
              </a:lnSpc>
            </a:pPr>
            <a:r>
              <a:rPr lang="en-US" sz="8580">
                <a:solidFill>
                  <a:srgbClr val="074C59"/>
                </a:solidFill>
                <a:latin typeface="Poppins Semi-Bold"/>
              </a:rPr>
              <a:t>content.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165003" y="950671"/>
            <a:ext cx="1440917" cy="70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8"/>
              </a:lnSpc>
            </a:pPr>
            <a:r>
              <a:rPr lang="en-US" sz="5358">
                <a:solidFill>
                  <a:srgbClr val="074C59"/>
                </a:solidFill>
                <a:latin typeface="Poppins Bold"/>
              </a:rPr>
              <a:t>01.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187417" y="950671"/>
            <a:ext cx="1440917" cy="70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8"/>
              </a:lnSpc>
            </a:pPr>
            <a:r>
              <a:rPr lang="en-US" sz="5358">
                <a:solidFill>
                  <a:srgbClr val="074C59"/>
                </a:solidFill>
                <a:latin typeface="Poppins Bold"/>
              </a:rPr>
              <a:t>02.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291066" y="950671"/>
            <a:ext cx="1440917" cy="70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8"/>
              </a:lnSpc>
            </a:pPr>
            <a:r>
              <a:rPr lang="en-US" sz="5358">
                <a:solidFill>
                  <a:srgbClr val="074C59"/>
                </a:solidFill>
                <a:latin typeface="Poppins Bold"/>
              </a:rPr>
              <a:t>03.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181790" y="4146264"/>
            <a:ext cx="1440917" cy="70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8"/>
              </a:lnSpc>
            </a:pPr>
            <a:r>
              <a:rPr lang="en-US" sz="5358">
                <a:solidFill>
                  <a:srgbClr val="074C59"/>
                </a:solidFill>
                <a:latin typeface="Poppins Bold"/>
              </a:rPr>
              <a:t>04.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187417" y="4146264"/>
            <a:ext cx="1440917" cy="70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8"/>
              </a:lnSpc>
            </a:pPr>
            <a:r>
              <a:rPr lang="en-US" sz="5358">
                <a:solidFill>
                  <a:srgbClr val="074C59"/>
                </a:solidFill>
                <a:latin typeface="Poppins Bold"/>
              </a:rPr>
              <a:t>05.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291066" y="4146264"/>
            <a:ext cx="1440917" cy="70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8"/>
              </a:lnSpc>
            </a:pPr>
            <a:r>
              <a:rPr lang="en-US" sz="5358">
                <a:solidFill>
                  <a:srgbClr val="074C59"/>
                </a:solidFill>
                <a:latin typeface="Poppins Bold"/>
              </a:rPr>
              <a:t>06.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165003" y="6956444"/>
            <a:ext cx="1440917" cy="70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8"/>
              </a:lnSpc>
            </a:pPr>
            <a:r>
              <a:rPr lang="en-US" sz="5358">
                <a:solidFill>
                  <a:srgbClr val="074C59"/>
                </a:solidFill>
                <a:latin typeface="Poppins Bold"/>
              </a:rPr>
              <a:t>07.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925892" y="1978797"/>
            <a:ext cx="3078035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3000">
                <a:solidFill>
                  <a:srgbClr val="074C59"/>
                </a:solidFill>
                <a:latin typeface="Poppins Semi-Bold"/>
              </a:rPr>
              <a:t>Introduction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187417" y="1978797"/>
            <a:ext cx="3078035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3000">
                <a:solidFill>
                  <a:srgbClr val="074C59"/>
                </a:solidFill>
                <a:latin typeface="Poppins Semi-Bold"/>
              </a:rPr>
              <a:t>Project Scope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093389" y="1978797"/>
            <a:ext cx="3267171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3000">
                <a:solidFill>
                  <a:srgbClr val="074C59"/>
                </a:solidFill>
                <a:latin typeface="Poppins Bold"/>
              </a:rPr>
              <a:t>System Architecture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527083" y="5311307"/>
            <a:ext cx="3078035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3000">
                <a:solidFill>
                  <a:srgbClr val="074C59"/>
                </a:solidFill>
                <a:latin typeface="Poppins Semi-Bold"/>
              </a:rPr>
              <a:t>Database Design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5884497" y="8014730"/>
            <a:ext cx="3267171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3000">
                <a:solidFill>
                  <a:srgbClr val="074C59"/>
                </a:solidFill>
                <a:latin typeface="Poppins Semi-Bold"/>
              </a:rPr>
              <a:t>Conclusion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875145" y="5210175"/>
            <a:ext cx="3276522" cy="105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3000">
                <a:solidFill>
                  <a:srgbClr val="074C59"/>
                </a:solidFill>
                <a:latin typeface="Poppins Semi-Bold"/>
              </a:rPr>
              <a:t>Reasons for choosing database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915811" y="5311307"/>
            <a:ext cx="3585947" cy="105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3000">
                <a:solidFill>
                  <a:srgbClr val="074C59"/>
                </a:solidFill>
                <a:latin typeface="Poppins Semi-Bold"/>
              </a:rPr>
              <a:t>Features of database used in our Application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4C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7625"/>
            <a:chOff x="0" y="0"/>
            <a:chExt cx="24384000" cy="635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4196" r="0" b="55413"/>
            <a:stretch>
              <a:fillRect/>
            </a:stretch>
          </p:blipFill>
          <p:spPr>
            <a:xfrm flipH="false" flipV="false">
              <a:off x="0" y="0"/>
              <a:ext cx="24384000" cy="635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5400000">
            <a:off x="6401571" y="-3008204"/>
            <a:ext cx="2709786" cy="9524748"/>
            <a:chOff x="0" y="0"/>
            <a:chExt cx="713689" cy="25085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13689" cy="2508576"/>
            </a:xfrm>
            <a:custGeom>
              <a:avLst/>
              <a:gdLst/>
              <a:ahLst/>
              <a:cxnLst/>
              <a:rect r="r" b="b" t="t" l="l"/>
              <a:pathLst>
                <a:path h="2508576" w="713689">
                  <a:moveTo>
                    <a:pt x="0" y="0"/>
                  </a:moveTo>
                  <a:lnTo>
                    <a:pt x="713689" y="0"/>
                  </a:lnTo>
                  <a:lnTo>
                    <a:pt x="713689" y="2508576"/>
                  </a:lnTo>
                  <a:lnTo>
                    <a:pt x="0" y="25085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13689" cy="2546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10228518" y="818743"/>
            <a:ext cx="2709786" cy="1870855"/>
            <a:chOff x="0" y="0"/>
            <a:chExt cx="713689" cy="4927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13689" cy="492736"/>
            </a:xfrm>
            <a:custGeom>
              <a:avLst/>
              <a:gdLst/>
              <a:ahLst/>
              <a:cxnLst/>
              <a:rect r="r" b="b" t="t" l="l"/>
              <a:pathLst>
                <a:path h="492736" w="713689">
                  <a:moveTo>
                    <a:pt x="0" y="0"/>
                  </a:moveTo>
                  <a:lnTo>
                    <a:pt x="713689" y="0"/>
                  </a:lnTo>
                  <a:lnTo>
                    <a:pt x="713689" y="492736"/>
                  </a:lnTo>
                  <a:lnTo>
                    <a:pt x="0" y="492736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713689" cy="530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939224" y="8964739"/>
            <a:ext cx="1609384" cy="160938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409582" y="1360434"/>
            <a:ext cx="7500471" cy="939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9"/>
              </a:lnSpc>
            </a:pPr>
            <a:r>
              <a:rPr lang="en-US" sz="7179">
                <a:solidFill>
                  <a:srgbClr val="FFFFFF"/>
                </a:solidFill>
                <a:latin typeface="Poppins Semi-Bold"/>
              </a:rPr>
              <a:t>INTRODUCTION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9169" y="4396581"/>
            <a:ext cx="16390131" cy="4861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3585" indent="-451793" lvl="1">
              <a:lnSpc>
                <a:spcPts val="6863"/>
              </a:lnSpc>
              <a:buFont typeface="Arial"/>
              <a:buChar char="•"/>
            </a:pPr>
            <a:r>
              <a:rPr lang="en-US" sz="4185">
                <a:solidFill>
                  <a:srgbClr val="FFFFFF"/>
                </a:solidFill>
                <a:latin typeface="Poppins Bold"/>
              </a:rPr>
              <a:t>Purpose:</a:t>
            </a:r>
            <a:r>
              <a:rPr lang="en-US" sz="4185">
                <a:solidFill>
                  <a:srgbClr val="FFFFFF"/>
                </a:solidFill>
                <a:latin typeface="Poppins"/>
              </a:rPr>
              <a:t> Automate and streamline attendance tracking using biometric technology.</a:t>
            </a:r>
          </a:p>
          <a:p>
            <a:pPr algn="l" marL="903585" indent="-451793" lvl="1">
              <a:lnSpc>
                <a:spcPts val="6863"/>
              </a:lnSpc>
              <a:buFont typeface="Arial"/>
              <a:buChar char="•"/>
            </a:pPr>
            <a:r>
              <a:rPr lang="en-US" sz="4185">
                <a:solidFill>
                  <a:srgbClr val="FFFFFF"/>
                </a:solidFill>
                <a:latin typeface="Poppins Bold"/>
              </a:rPr>
              <a:t>Users:</a:t>
            </a:r>
            <a:r>
              <a:rPr lang="en-US" sz="4185">
                <a:solidFill>
                  <a:srgbClr val="FFFFFF"/>
                </a:solidFill>
                <a:latin typeface="Poppins"/>
              </a:rPr>
              <a:t> Students, Lecturers and administrators.</a:t>
            </a:r>
          </a:p>
          <a:p>
            <a:pPr algn="l" marL="903585" indent="-451793" lvl="1">
              <a:lnSpc>
                <a:spcPts val="6863"/>
              </a:lnSpc>
              <a:buFont typeface="Arial"/>
              <a:buChar char="•"/>
            </a:pPr>
            <a:r>
              <a:rPr lang="en-US" sz="4185">
                <a:solidFill>
                  <a:srgbClr val="FFFFFF"/>
                </a:solidFill>
                <a:latin typeface="Poppins Bold"/>
              </a:rPr>
              <a:t>Key Features:</a:t>
            </a:r>
            <a:r>
              <a:rPr lang="en-US" sz="4185">
                <a:solidFill>
                  <a:srgbClr val="FFFFFF"/>
                </a:solidFill>
                <a:latin typeface="Poppins"/>
              </a:rPr>
              <a:t> Initiate and manage attendance, register users, generate reports.</a:t>
            </a:r>
          </a:p>
          <a:p>
            <a:pPr algn="just">
              <a:lnSpc>
                <a:spcPts val="3560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6694349" y="399277"/>
            <a:ext cx="867389" cy="86738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7128043" y="3534116"/>
            <a:ext cx="1609384" cy="160938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38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50" y="-514350"/>
            <a:ext cx="19831914" cy="5190456"/>
            <a:chOff x="0" y="0"/>
            <a:chExt cx="5223220" cy="13670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23220" cy="1367034"/>
            </a:xfrm>
            <a:custGeom>
              <a:avLst/>
              <a:gdLst/>
              <a:ahLst/>
              <a:cxnLst/>
              <a:rect r="r" b="b" t="t" l="l"/>
              <a:pathLst>
                <a:path h="1367034" w="5223220">
                  <a:moveTo>
                    <a:pt x="0" y="0"/>
                  </a:moveTo>
                  <a:lnTo>
                    <a:pt x="5223220" y="0"/>
                  </a:lnTo>
                  <a:lnTo>
                    <a:pt x="5223220" y="1367034"/>
                  </a:lnTo>
                  <a:lnTo>
                    <a:pt x="0" y="1367034"/>
                  </a:ln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23220" cy="1405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812" y="146472"/>
            <a:ext cx="4529633" cy="4529633"/>
          </a:xfrm>
          <a:custGeom>
            <a:avLst/>
            <a:gdLst/>
            <a:ahLst/>
            <a:cxnLst/>
            <a:rect r="r" b="b" t="t" l="l"/>
            <a:pathLst>
              <a:path h="4529633" w="4529633">
                <a:moveTo>
                  <a:pt x="0" y="0"/>
                </a:moveTo>
                <a:lnTo>
                  <a:pt x="4529634" y="0"/>
                </a:lnTo>
                <a:lnTo>
                  <a:pt x="4529634" y="4529634"/>
                </a:lnTo>
                <a:lnTo>
                  <a:pt x="0" y="4529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34923" y="598913"/>
            <a:ext cx="1010107" cy="101010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92351" y="65336"/>
            <a:ext cx="1543685" cy="154368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619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268152" y="3173151"/>
            <a:ext cx="1010107" cy="101010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4C59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22066" y="5799174"/>
            <a:ext cx="2079331" cy="375399"/>
            <a:chOff x="0" y="0"/>
            <a:chExt cx="2251043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51043" cy="406400"/>
            </a:xfrm>
            <a:custGeom>
              <a:avLst/>
              <a:gdLst/>
              <a:ahLst/>
              <a:cxnLst/>
              <a:rect r="r" b="b" t="t" l="l"/>
              <a:pathLst>
                <a:path h="406400" w="2251043">
                  <a:moveTo>
                    <a:pt x="2047843" y="0"/>
                  </a:moveTo>
                  <a:cubicBezTo>
                    <a:pt x="2160068" y="0"/>
                    <a:pt x="2251043" y="90976"/>
                    <a:pt x="2251043" y="203200"/>
                  </a:cubicBezTo>
                  <a:cubicBezTo>
                    <a:pt x="2251043" y="315424"/>
                    <a:pt x="2160068" y="406400"/>
                    <a:pt x="20478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2510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6730" y="5799174"/>
            <a:ext cx="1162826" cy="375399"/>
            <a:chOff x="0" y="0"/>
            <a:chExt cx="1258852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58852" cy="406400"/>
            </a:xfrm>
            <a:custGeom>
              <a:avLst/>
              <a:gdLst/>
              <a:ahLst/>
              <a:cxnLst/>
              <a:rect r="r" b="b" t="t" l="l"/>
              <a:pathLst>
                <a:path h="406400" w="1258852">
                  <a:moveTo>
                    <a:pt x="1055652" y="0"/>
                  </a:moveTo>
                  <a:cubicBezTo>
                    <a:pt x="1167877" y="0"/>
                    <a:pt x="1258852" y="90976"/>
                    <a:pt x="1258852" y="203200"/>
                  </a:cubicBezTo>
                  <a:cubicBezTo>
                    <a:pt x="1258852" y="315424"/>
                    <a:pt x="1167877" y="406400"/>
                    <a:pt x="10556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25885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996526" y="5799174"/>
            <a:ext cx="2009276" cy="319387"/>
            <a:chOff x="0" y="0"/>
            <a:chExt cx="2556681" cy="406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556681" cy="406400"/>
            </a:xfrm>
            <a:custGeom>
              <a:avLst/>
              <a:gdLst/>
              <a:ahLst/>
              <a:cxnLst/>
              <a:rect r="r" b="b" t="t" l="l"/>
              <a:pathLst>
                <a:path h="406400" w="2556681">
                  <a:moveTo>
                    <a:pt x="2353481" y="0"/>
                  </a:moveTo>
                  <a:cubicBezTo>
                    <a:pt x="2465705" y="0"/>
                    <a:pt x="2556681" y="90976"/>
                    <a:pt x="2556681" y="203200"/>
                  </a:cubicBezTo>
                  <a:cubicBezTo>
                    <a:pt x="2556681" y="315424"/>
                    <a:pt x="2465705" y="406400"/>
                    <a:pt x="235348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55668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633835" y="5799174"/>
            <a:ext cx="1123649" cy="319387"/>
            <a:chOff x="0" y="0"/>
            <a:chExt cx="1429774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429774" cy="406400"/>
            </a:xfrm>
            <a:custGeom>
              <a:avLst/>
              <a:gdLst/>
              <a:ahLst/>
              <a:cxnLst/>
              <a:rect r="r" b="b" t="t" l="l"/>
              <a:pathLst>
                <a:path h="406400" w="1429774">
                  <a:moveTo>
                    <a:pt x="1226574" y="0"/>
                  </a:moveTo>
                  <a:cubicBezTo>
                    <a:pt x="1338798" y="0"/>
                    <a:pt x="1429774" y="90976"/>
                    <a:pt x="1429774" y="203200"/>
                  </a:cubicBezTo>
                  <a:cubicBezTo>
                    <a:pt x="1429774" y="315424"/>
                    <a:pt x="1338798" y="406400"/>
                    <a:pt x="12265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42977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518910" y="5799174"/>
            <a:ext cx="2066179" cy="319387"/>
            <a:chOff x="0" y="0"/>
            <a:chExt cx="2629086" cy="406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629086" cy="406400"/>
            </a:xfrm>
            <a:custGeom>
              <a:avLst/>
              <a:gdLst/>
              <a:ahLst/>
              <a:cxnLst/>
              <a:rect r="r" b="b" t="t" l="l"/>
              <a:pathLst>
                <a:path h="406400" w="2629086">
                  <a:moveTo>
                    <a:pt x="2425886" y="0"/>
                  </a:moveTo>
                  <a:cubicBezTo>
                    <a:pt x="2538110" y="0"/>
                    <a:pt x="2629086" y="90976"/>
                    <a:pt x="2629086" y="203200"/>
                  </a:cubicBezTo>
                  <a:cubicBezTo>
                    <a:pt x="2629086" y="315424"/>
                    <a:pt x="2538110" y="406400"/>
                    <a:pt x="242588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2629086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145948" y="5799174"/>
            <a:ext cx="1155471" cy="319387"/>
            <a:chOff x="0" y="0"/>
            <a:chExt cx="1470265" cy="406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470265" cy="406400"/>
            </a:xfrm>
            <a:custGeom>
              <a:avLst/>
              <a:gdLst/>
              <a:ahLst/>
              <a:cxnLst/>
              <a:rect r="r" b="b" t="t" l="l"/>
              <a:pathLst>
                <a:path h="406400" w="1470265">
                  <a:moveTo>
                    <a:pt x="1267065" y="0"/>
                  </a:moveTo>
                  <a:cubicBezTo>
                    <a:pt x="1379290" y="0"/>
                    <a:pt x="1470265" y="90976"/>
                    <a:pt x="1470265" y="203200"/>
                  </a:cubicBezTo>
                  <a:cubicBezTo>
                    <a:pt x="1470265" y="315424"/>
                    <a:pt x="1379290" y="406400"/>
                    <a:pt x="12670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47026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5996526" y="1569366"/>
            <a:ext cx="7954519" cy="107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93"/>
              </a:lnSpc>
            </a:pPr>
            <a:r>
              <a:rPr lang="en-US" sz="8195">
                <a:solidFill>
                  <a:srgbClr val="FFFFFF"/>
                </a:solidFill>
                <a:latin typeface="Poppins Semi-Bold"/>
              </a:rPr>
              <a:t>Project Scope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82792" y="6465158"/>
            <a:ext cx="4089673" cy="93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8"/>
              </a:lnSpc>
            </a:pPr>
            <a:r>
              <a:rPr lang="en-US" sz="3874">
                <a:solidFill>
                  <a:srgbClr val="074C59"/>
                </a:solidFill>
                <a:latin typeface="Poppins Bold"/>
              </a:rPr>
              <a:t>User Manegment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49671" y="7720235"/>
            <a:ext cx="3728588" cy="2209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567">
                <a:solidFill>
                  <a:srgbClr val="074C59"/>
                </a:solidFill>
                <a:latin typeface="Times New Roman"/>
              </a:rPr>
              <a:t>Registration and authentication of student and Lecturer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592446" y="6497058"/>
            <a:ext cx="4082957" cy="901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721">
                <a:solidFill>
                  <a:srgbClr val="074C59"/>
                </a:solidFill>
                <a:latin typeface="Poppins Bold"/>
              </a:rPr>
              <a:t>Attendance Management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622204" y="6465158"/>
            <a:ext cx="3358430" cy="864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1"/>
              </a:lnSpc>
            </a:pPr>
            <a:r>
              <a:rPr lang="en-US" sz="3574">
                <a:solidFill>
                  <a:srgbClr val="074C59"/>
                </a:solidFill>
                <a:latin typeface="Poppins Bold"/>
              </a:rPr>
              <a:t>Notification System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4690374" y="5799174"/>
            <a:ext cx="1846557" cy="319387"/>
            <a:chOff x="0" y="0"/>
            <a:chExt cx="2349631" cy="4064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349631" cy="406400"/>
            </a:xfrm>
            <a:custGeom>
              <a:avLst/>
              <a:gdLst/>
              <a:ahLst/>
              <a:cxnLst/>
              <a:rect r="r" b="b" t="t" l="l"/>
              <a:pathLst>
                <a:path h="406400" w="2349631">
                  <a:moveTo>
                    <a:pt x="2146431" y="0"/>
                  </a:moveTo>
                  <a:cubicBezTo>
                    <a:pt x="2258655" y="0"/>
                    <a:pt x="2349631" y="90976"/>
                    <a:pt x="2349631" y="203200"/>
                  </a:cubicBezTo>
                  <a:cubicBezTo>
                    <a:pt x="2349631" y="315424"/>
                    <a:pt x="2258655" y="406400"/>
                    <a:pt x="21464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234963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4357056" y="5799174"/>
            <a:ext cx="1032651" cy="319387"/>
            <a:chOff x="0" y="0"/>
            <a:chExt cx="1313985" cy="4064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313985" cy="406400"/>
            </a:xfrm>
            <a:custGeom>
              <a:avLst/>
              <a:gdLst/>
              <a:ahLst/>
              <a:cxnLst/>
              <a:rect r="r" b="b" t="t" l="l"/>
              <a:pathLst>
                <a:path h="406400" w="1313985">
                  <a:moveTo>
                    <a:pt x="1110785" y="0"/>
                  </a:moveTo>
                  <a:cubicBezTo>
                    <a:pt x="1223010" y="0"/>
                    <a:pt x="1313985" y="90976"/>
                    <a:pt x="1313985" y="203200"/>
                  </a:cubicBezTo>
                  <a:cubicBezTo>
                    <a:pt x="1313985" y="315424"/>
                    <a:pt x="1223010" y="406400"/>
                    <a:pt x="1110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131398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3705834" y="6443677"/>
            <a:ext cx="3367747" cy="886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3634">
                <a:solidFill>
                  <a:srgbClr val="074C59"/>
                </a:solidFill>
                <a:latin typeface="Poppins Bold"/>
              </a:rPr>
              <a:t>Database Management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794886" y="7636877"/>
            <a:ext cx="3678076" cy="2233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1"/>
              </a:lnSpc>
            </a:pPr>
            <a:r>
              <a:rPr lang="en-US" sz="3538">
                <a:solidFill>
                  <a:srgbClr val="074C59"/>
                </a:solidFill>
                <a:latin typeface="Times New Roman"/>
              </a:rPr>
              <a:t>Initiate sessions, mark attendance, view records, generate reports.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622204" y="7777385"/>
            <a:ext cx="3183482" cy="130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1"/>
              </a:lnSpc>
            </a:pPr>
            <a:r>
              <a:rPr lang="en-US" sz="4664" spc="-303">
                <a:solidFill>
                  <a:srgbClr val="074C59"/>
                </a:solidFill>
                <a:latin typeface="Times New Roman"/>
              </a:rPr>
              <a:t> Alerts and messages.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423256" y="7627352"/>
            <a:ext cx="3932902" cy="197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3"/>
              </a:lnSpc>
            </a:pPr>
            <a:r>
              <a:rPr lang="en-US" sz="4196">
                <a:solidFill>
                  <a:srgbClr val="074C59"/>
                </a:solidFill>
                <a:latin typeface="Times New Roman"/>
              </a:rPr>
              <a:t>Store and secure user and attendance data.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4C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7625"/>
            <a:chOff x="0" y="0"/>
            <a:chExt cx="24384000" cy="635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4196" r="0" b="55413"/>
            <a:stretch>
              <a:fillRect/>
            </a:stretch>
          </p:blipFill>
          <p:spPr>
            <a:xfrm flipH="false" flipV="false">
              <a:off x="0" y="0"/>
              <a:ext cx="24384000" cy="635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5400000">
            <a:off x="6446943" y="-3310766"/>
            <a:ext cx="2709786" cy="10129872"/>
            <a:chOff x="0" y="0"/>
            <a:chExt cx="713689" cy="26679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13689" cy="2667950"/>
            </a:xfrm>
            <a:custGeom>
              <a:avLst/>
              <a:gdLst/>
              <a:ahLst/>
              <a:cxnLst/>
              <a:rect r="r" b="b" t="t" l="l"/>
              <a:pathLst>
                <a:path h="2667950" w="713689">
                  <a:moveTo>
                    <a:pt x="0" y="0"/>
                  </a:moveTo>
                  <a:lnTo>
                    <a:pt x="713689" y="0"/>
                  </a:lnTo>
                  <a:lnTo>
                    <a:pt x="713689" y="2667950"/>
                  </a:lnTo>
                  <a:lnTo>
                    <a:pt x="0" y="26679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13689" cy="2706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12447307" y="818743"/>
            <a:ext cx="2709786" cy="1870855"/>
            <a:chOff x="0" y="0"/>
            <a:chExt cx="713689" cy="4927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13689" cy="492736"/>
            </a:xfrm>
            <a:custGeom>
              <a:avLst/>
              <a:gdLst/>
              <a:ahLst/>
              <a:cxnLst/>
              <a:rect r="r" b="b" t="t" l="l"/>
              <a:pathLst>
                <a:path h="492736" w="713689">
                  <a:moveTo>
                    <a:pt x="0" y="0"/>
                  </a:moveTo>
                  <a:lnTo>
                    <a:pt x="713689" y="0"/>
                  </a:lnTo>
                  <a:lnTo>
                    <a:pt x="713689" y="492736"/>
                  </a:lnTo>
                  <a:lnTo>
                    <a:pt x="0" y="492736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713689" cy="530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939224" y="8964739"/>
            <a:ext cx="1609384" cy="160938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994091" y="1360434"/>
            <a:ext cx="10041994" cy="939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9"/>
              </a:lnSpc>
            </a:pPr>
            <a:r>
              <a:rPr lang="en-US" sz="7179">
                <a:solidFill>
                  <a:srgbClr val="FFFFFF"/>
                </a:solidFill>
                <a:latin typeface="Poppins Semi-Bold"/>
              </a:rPr>
              <a:t>System Architecture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40465" y="4471916"/>
            <a:ext cx="13507825" cy="4158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9181" indent="-469591" lvl="1">
              <a:lnSpc>
                <a:spcPts val="7134"/>
              </a:lnSpc>
              <a:buFont typeface="Arial"/>
              <a:buChar char="•"/>
            </a:pPr>
            <a:r>
              <a:rPr lang="en-US" sz="4350">
                <a:solidFill>
                  <a:srgbClr val="FFFFFF"/>
                </a:solidFill>
                <a:latin typeface="Poppins Bold"/>
              </a:rPr>
              <a:t>Frontend:</a:t>
            </a:r>
            <a:r>
              <a:rPr lang="en-US" sz="4350">
                <a:solidFill>
                  <a:srgbClr val="FFFFFF"/>
                </a:solidFill>
                <a:latin typeface="Poppins"/>
              </a:rPr>
              <a:t> React Native mobile app.</a:t>
            </a:r>
          </a:p>
          <a:p>
            <a:pPr algn="l" marL="939181" indent="-469591" lvl="1">
              <a:lnSpc>
                <a:spcPts val="7134"/>
              </a:lnSpc>
              <a:buFont typeface="Arial"/>
              <a:buChar char="•"/>
            </a:pPr>
            <a:r>
              <a:rPr lang="en-US" sz="4350">
                <a:solidFill>
                  <a:srgbClr val="FFFFFF"/>
                </a:solidFill>
                <a:latin typeface="Poppins Bold"/>
              </a:rPr>
              <a:t>Backend:</a:t>
            </a:r>
            <a:r>
              <a:rPr lang="en-US" sz="4350">
                <a:solidFill>
                  <a:srgbClr val="FFFFFF"/>
                </a:solidFill>
                <a:latin typeface="Poppins"/>
              </a:rPr>
              <a:t> Django .</a:t>
            </a:r>
          </a:p>
          <a:p>
            <a:pPr algn="l" marL="939181" indent="-469591" lvl="1">
              <a:lnSpc>
                <a:spcPts val="7134"/>
              </a:lnSpc>
              <a:buFont typeface="Arial"/>
              <a:buChar char="•"/>
            </a:pPr>
            <a:r>
              <a:rPr lang="en-US" sz="4350">
                <a:solidFill>
                  <a:srgbClr val="FFFFFF"/>
                </a:solidFill>
                <a:latin typeface="Poppins Bold"/>
              </a:rPr>
              <a:t>Database:</a:t>
            </a:r>
            <a:r>
              <a:rPr lang="en-US" sz="4350">
                <a:solidFill>
                  <a:srgbClr val="FFFFFF"/>
                </a:solidFill>
                <a:latin typeface="Poppins"/>
              </a:rPr>
              <a:t> Firebase.</a:t>
            </a:r>
          </a:p>
          <a:p>
            <a:pPr algn="l" marL="939181" indent="-469591" lvl="1">
              <a:lnSpc>
                <a:spcPts val="7134"/>
              </a:lnSpc>
              <a:buFont typeface="Arial"/>
              <a:buChar char="•"/>
            </a:pPr>
            <a:r>
              <a:rPr lang="en-US" sz="4350">
                <a:solidFill>
                  <a:srgbClr val="FFFFFF"/>
                </a:solidFill>
                <a:latin typeface="Poppins Bold"/>
              </a:rPr>
              <a:t>Biometric Hardware:</a:t>
            </a:r>
            <a:r>
              <a:rPr lang="en-US" sz="4350">
                <a:solidFill>
                  <a:srgbClr val="FFFFFF"/>
                </a:solidFill>
                <a:latin typeface="Poppins"/>
              </a:rPr>
              <a:t> Fingerprint scanners.</a:t>
            </a:r>
          </a:p>
          <a:p>
            <a:pPr algn="just">
              <a:lnSpc>
                <a:spcPts val="3700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6694349" y="399277"/>
            <a:ext cx="867389" cy="86738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7128043" y="3534116"/>
            <a:ext cx="1609384" cy="160938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38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4C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2810" y="113799"/>
            <a:ext cx="4899177" cy="4899177"/>
          </a:xfrm>
          <a:custGeom>
            <a:avLst/>
            <a:gdLst/>
            <a:ahLst/>
            <a:cxnLst/>
            <a:rect r="r" b="b" t="t" l="l"/>
            <a:pathLst>
              <a:path h="4899177" w="4899177">
                <a:moveTo>
                  <a:pt x="0" y="0"/>
                </a:moveTo>
                <a:lnTo>
                  <a:pt x="4899177" y="0"/>
                </a:lnTo>
                <a:lnTo>
                  <a:pt x="4899177" y="4899177"/>
                </a:lnTo>
                <a:lnTo>
                  <a:pt x="0" y="4899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090" y="745301"/>
            <a:ext cx="3687311" cy="368731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9239" y="9757026"/>
            <a:ext cx="18288000" cy="3086100"/>
            <a:chOff x="0" y="0"/>
            <a:chExt cx="4816593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194805" y="5344510"/>
            <a:ext cx="436566" cy="571694"/>
          </a:xfrm>
          <a:custGeom>
            <a:avLst/>
            <a:gdLst/>
            <a:ahLst/>
            <a:cxnLst/>
            <a:rect r="r" b="b" t="t" l="l"/>
            <a:pathLst>
              <a:path h="571694" w="436566">
                <a:moveTo>
                  <a:pt x="0" y="0"/>
                </a:moveTo>
                <a:lnTo>
                  <a:pt x="436567" y="0"/>
                </a:lnTo>
                <a:lnTo>
                  <a:pt x="436567" y="571694"/>
                </a:lnTo>
                <a:lnTo>
                  <a:pt x="0" y="5716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493742" y="2446528"/>
            <a:ext cx="907676" cy="907676"/>
          </a:xfrm>
          <a:custGeom>
            <a:avLst/>
            <a:gdLst/>
            <a:ahLst/>
            <a:cxnLst/>
            <a:rect r="r" b="b" t="t" l="l"/>
            <a:pathLst>
              <a:path h="907676" w="907676">
                <a:moveTo>
                  <a:pt x="0" y="0"/>
                </a:moveTo>
                <a:lnTo>
                  <a:pt x="907676" y="0"/>
                </a:lnTo>
                <a:lnTo>
                  <a:pt x="907676" y="907676"/>
                </a:lnTo>
                <a:lnTo>
                  <a:pt x="0" y="907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071944" y="6191413"/>
            <a:ext cx="2403618" cy="321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2153">
                <a:solidFill>
                  <a:srgbClr val="074C59"/>
                </a:solidFill>
                <a:latin typeface="Poppins Bold"/>
              </a:rPr>
              <a:t>SALFORD &amp; CO.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01418" y="2693934"/>
            <a:ext cx="4652345" cy="479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sz="3615">
                <a:solidFill>
                  <a:srgbClr val="FFFFFF"/>
                </a:solidFill>
                <a:latin typeface="Poppins Semi-Bold"/>
              </a:rPr>
              <a:t>User(Base Entity)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4857" y="2033593"/>
            <a:ext cx="3405855" cy="1215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8"/>
              </a:lnSpc>
            </a:pPr>
            <a:r>
              <a:rPr lang="en-US" sz="4986">
                <a:solidFill>
                  <a:srgbClr val="FFFFFF"/>
                </a:solidFill>
                <a:latin typeface="Poppins Semi-Bold"/>
              </a:rPr>
              <a:t>Database Design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99445" y="10248310"/>
            <a:ext cx="6080340" cy="128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7"/>
              </a:lnSpc>
            </a:pPr>
            <a:r>
              <a:rPr lang="en-US" sz="2199">
                <a:solidFill>
                  <a:srgbClr val="FFFFFF"/>
                </a:solidFill>
                <a:latin typeface="Poppins"/>
              </a:rPr>
              <a:t>Lorem ipsum dolor sit amet, consectetur adipiscing elit, sed do eiusmod tempor incididunt ut labore et dolore magna aliqua. Ut enim ad minim veniam.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49717" y="718701"/>
            <a:ext cx="3405855" cy="734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2"/>
              </a:lnSpc>
            </a:pPr>
            <a:r>
              <a:rPr lang="en-US" sz="5586">
                <a:solidFill>
                  <a:srgbClr val="FFFFFF"/>
                </a:solidFill>
                <a:latin typeface="Poppins Semi-Bold"/>
              </a:rPr>
              <a:t>Entities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5493742" y="4436833"/>
            <a:ext cx="907676" cy="907676"/>
          </a:xfrm>
          <a:custGeom>
            <a:avLst/>
            <a:gdLst/>
            <a:ahLst/>
            <a:cxnLst/>
            <a:rect r="r" b="b" t="t" l="l"/>
            <a:pathLst>
              <a:path h="907676" w="907676">
                <a:moveTo>
                  <a:pt x="0" y="0"/>
                </a:moveTo>
                <a:lnTo>
                  <a:pt x="907676" y="0"/>
                </a:lnTo>
                <a:lnTo>
                  <a:pt x="907676" y="907677"/>
                </a:lnTo>
                <a:lnTo>
                  <a:pt x="0" y="907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401418" y="4684239"/>
            <a:ext cx="4652345" cy="479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sz="3615">
                <a:solidFill>
                  <a:srgbClr val="FFFFFF"/>
                </a:solidFill>
                <a:latin typeface="Poppins Semi-Bold"/>
              </a:rPr>
              <a:t>Admin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2255572" y="4559138"/>
            <a:ext cx="907676" cy="907676"/>
          </a:xfrm>
          <a:custGeom>
            <a:avLst/>
            <a:gdLst/>
            <a:ahLst/>
            <a:cxnLst/>
            <a:rect r="r" b="b" t="t" l="l"/>
            <a:pathLst>
              <a:path h="907676" w="907676">
                <a:moveTo>
                  <a:pt x="0" y="0"/>
                </a:moveTo>
                <a:lnTo>
                  <a:pt x="907676" y="0"/>
                </a:lnTo>
                <a:lnTo>
                  <a:pt x="907676" y="907677"/>
                </a:lnTo>
                <a:lnTo>
                  <a:pt x="0" y="907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163248" y="4806544"/>
            <a:ext cx="4652345" cy="479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sz="3615">
                <a:solidFill>
                  <a:srgbClr val="FFFFFF"/>
                </a:solidFill>
                <a:latin typeface="Poppins Semi-Bold"/>
              </a:rPr>
              <a:t>Attendance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5493742" y="6252201"/>
            <a:ext cx="907676" cy="907676"/>
          </a:xfrm>
          <a:custGeom>
            <a:avLst/>
            <a:gdLst/>
            <a:ahLst/>
            <a:cxnLst/>
            <a:rect r="r" b="b" t="t" l="l"/>
            <a:pathLst>
              <a:path h="907676" w="907676">
                <a:moveTo>
                  <a:pt x="0" y="0"/>
                </a:moveTo>
                <a:lnTo>
                  <a:pt x="907676" y="0"/>
                </a:lnTo>
                <a:lnTo>
                  <a:pt x="907676" y="907676"/>
                </a:lnTo>
                <a:lnTo>
                  <a:pt x="0" y="907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401418" y="6499607"/>
            <a:ext cx="4652345" cy="479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sz="3615">
                <a:solidFill>
                  <a:srgbClr val="FFFFFF"/>
                </a:solidFill>
                <a:latin typeface="Poppins Semi-Bold"/>
              </a:rPr>
              <a:t>Lecturer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2255572" y="6432932"/>
            <a:ext cx="907676" cy="907676"/>
          </a:xfrm>
          <a:custGeom>
            <a:avLst/>
            <a:gdLst/>
            <a:ahLst/>
            <a:cxnLst/>
            <a:rect r="r" b="b" t="t" l="l"/>
            <a:pathLst>
              <a:path h="907676" w="907676">
                <a:moveTo>
                  <a:pt x="0" y="0"/>
                </a:moveTo>
                <a:lnTo>
                  <a:pt x="907676" y="0"/>
                </a:lnTo>
                <a:lnTo>
                  <a:pt x="907676" y="907677"/>
                </a:lnTo>
                <a:lnTo>
                  <a:pt x="0" y="907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3163248" y="6680338"/>
            <a:ext cx="4652345" cy="479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sz="3615">
                <a:solidFill>
                  <a:srgbClr val="FFFFFF"/>
                </a:solidFill>
                <a:latin typeface="Poppins Semi-Bold"/>
              </a:rPr>
              <a:t>AttendanceReport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5493742" y="8007602"/>
            <a:ext cx="907676" cy="907676"/>
          </a:xfrm>
          <a:custGeom>
            <a:avLst/>
            <a:gdLst/>
            <a:ahLst/>
            <a:cxnLst/>
            <a:rect r="r" b="b" t="t" l="l"/>
            <a:pathLst>
              <a:path h="907676" w="907676">
                <a:moveTo>
                  <a:pt x="0" y="0"/>
                </a:moveTo>
                <a:lnTo>
                  <a:pt x="907676" y="0"/>
                </a:lnTo>
                <a:lnTo>
                  <a:pt x="907676" y="907677"/>
                </a:lnTo>
                <a:lnTo>
                  <a:pt x="0" y="907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401418" y="8255009"/>
            <a:ext cx="4652345" cy="479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sz="3615">
                <a:solidFill>
                  <a:srgbClr val="FFFFFF"/>
                </a:solidFill>
                <a:latin typeface="Poppins Semi-Bold"/>
              </a:rPr>
              <a:t>Student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2255572" y="2446528"/>
            <a:ext cx="907676" cy="907676"/>
          </a:xfrm>
          <a:custGeom>
            <a:avLst/>
            <a:gdLst/>
            <a:ahLst/>
            <a:cxnLst/>
            <a:rect r="r" b="b" t="t" l="l"/>
            <a:pathLst>
              <a:path h="907676" w="907676">
                <a:moveTo>
                  <a:pt x="0" y="0"/>
                </a:moveTo>
                <a:lnTo>
                  <a:pt x="907676" y="0"/>
                </a:lnTo>
                <a:lnTo>
                  <a:pt x="907676" y="907676"/>
                </a:lnTo>
                <a:lnTo>
                  <a:pt x="0" y="907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3163248" y="2693934"/>
            <a:ext cx="4652345" cy="479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sz="3615">
                <a:solidFill>
                  <a:srgbClr val="FFFFFF"/>
                </a:solidFill>
                <a:latin typeface="Poppins Semi-Bold"/>
              </a:rPr>
              <a:t>Session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258300"/>
            <a:ext cx="18288000" cy="7900448"/>
            <a:chOff x="0" y="0"/>
            <a:chExt cx="4816593" cy="20807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080776"/>
            </a:xfrm>
            <a:custGeom>
              <a:avLst/>
              <a:gdLst/>
              <a:ahLst/>
              <a:cxnLst/>
              <a:rect r="r" b="b" t="t" l="l"/>
              <a:pathLst>
                <a:path h="2080776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059187"/>
                  </a:lnTo>
                  <a:cubicBezTo>
                    <a:pt x="4816592" y="2071110"/>
                    <a:pt x="4806926" y="2080776"/>
                    <a:pt x="4795002" y="2080776"/>
                  </a:cubicBezTo>
                  <a:lnTo>
                    <a:pt x="21590" y="2080776"/>
                  </a:lnTo>
                  <a:cubicBezTo>
                    <a:pt x="15864" y="2080776"/>
                    <a:pt x="10372" y="2078502"/>
                    <a:pt x="6324" y="2074453"/>
                  </a:cubicBezTo>
                  <a:cubicBezTo>
                    <a:pt x="2275" y="2070404"/>
                    <a:pt x="0" y="2064913"/>
                    <a:pt x="0" y="2059187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118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705401" y="383342"/>
            <a:ext cx="1290716" cy="129071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705401" y="567679"/>
            <a:ext cx="8877197" cy="922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1"/>
              </a:lnSpc>
            </a:pPr>
            <a:r>
              <a:rPr lang="en-US" sz="6075">
                <a:solidFill>
                  <a:srgbClr val="074C59"/>
                </a:solidFill>
                <a:latin typeface="Poppins Semi-Bold"/>
              </a:rPr>
              <a:t>Why Firebase?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204477"/>
            <a:ext cx="16510099" cy="554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3151" indent="-486576" lvl="1">
              <a:lnSpc>
                <a:spcPts val="8969"/>
              </a:lnSpc>
              <a:buFont typeface="Arial"/>
              <a:buChar char="•"/>
            </a:pPr>
            <a:r>
              <a:rPr lang="en-US" sz="4507">
                <a:solidFill>
                  <a:srgbClr val="074C59"/>
                </a:solidFill>
                <a:latin typeface="Open Sans Bold"/>
              </a:rPr>
              <a:t>Real-time Database</a:t>
            </a:r>
          </a:p>
          <a:p>
            <a:pPr algn="just" marL="973151" indent="-486576" lvl="1">
              <a:lnSpc>
                <a:spcPts val="8969"/>
              </a:lnSpc>
              <a:buFont typeface="Arial"/>
              <a:buChar char="•"/>
            </a:pPr>
            <a:r>
              <a:rPr lang="en-US" sz="4507">
                <a:solidFill>
                  <a:srgbClr val="074C59"/>
                </a:solidFill>
                <a:latin typeface="Open Sans Bold"/>
              </a:rPr>
              <a:t>Massive Open Source Documentation to Ease Learning</a:t>
            </a:r>
          </a:p>
          <a:p>
            <a:pPr algn="just" marL="973151" indent="-486576" lvl="1">
              <a:lnSpc>
                <a:spcPts val="8969"/>
              </a:lnSpc>
              <a:buFont typeface="Arial"/>
              <a:buChar char="•"/>
            </a:pPr>
            <a:r>
              <a:rPr lang="en-US" sz="4507">
                <a:solidFill>
                  <a:srgbClr val="074C59"/>
                </a:solidFill>
                <a:latin typeface="Open Sans Bold"/>
              </a:rPr>
              <a:t>Offline Capabilities</a:t>
            </a:r>
          </a:p>
          <a:p>
            <a:pPr algn="just" marL="973151" indent="-486576" lvl="1">
              <a:lnSpc>
                <a:spcPts val="8969"/>
              </a:lnSpc>
              <a:buFont typeface="Arial"/>
              <a:buChar char="•"/>
            </a:pPr>
            <a:r>
              <a:rPr lang="en-US" sz="4507">
                <a:solidFill>
                  <a:srgbClr val="074C59"/>
                </a:solidFill>
                <a:latin typeface="Open Sans Bold"/>
              </a:rPr>
              <a:t>Cost-Effective</a:t>
            </a:r>
          </a:p>
          <a:p>
            <a:pPr algn="just" marL="973151" indent="-486576" lvl="1">
              <a:lnSpc>
                <a:spcPts val="8969"/>
              </a:lnSpc>
              <a:buFont typeface="Arial"/>
              <a:buChar char="•"/>
            </a:pPr>
            <a:r>
              <a:rPr lang="en-US" sz="4507">
                <a:solidFill>
                  <a:srgbClr val="074C59"/>
                </a:solidFill>
                <a:latin typeface="Open Sans Bold"/>
              </a:rPr>
              <a:t>Easy Integration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258300"/>
            <a:ext cx="18288000" cy="7900448"/>
            <a:chOff x="0" y="0"/>
            <a:chExt cx="4816593" cy="20807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080776"/>
            </a:xfrm>
            <a:custGeom>
              <a:avLst/>
              <a:gdLst/>
              <a:ahLst/>
              <a:cxnLst/>
              <a:rect r="r" b="b" t="t" l="l"/>
              <a:pathLst>
                <a:path h="2080776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059187"/>
                  </a:lnTo>
                  <a:cubicBezTo>
                    <a:pt x="4816592" y="2071110"/>
                    <a:pt x="4806926" y="2080776"/>
                    <a:pt x="4795002" y="2080776"/>
                  </a:cubicBezTo>
                  <a:lnTo>
                    <a:pt x="21590" y="2080776"/>
                  </a:lnTo>
                  <a:cubicBezTo>
                    <a:pt x="15864" y="2080776"/>
                    <a:pt x="10372" y="2078502"/>
                    <a:pt x="6324" y="2074453"/>
                  </a:cubicBezTo>
                  <a:cubicBezTo>
                    <a:pt x="2275" y="2070404"/>
                    <a:pt x="0" y="2064913"/>
                    <a:pt x="0" y="2059187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118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325503" y="-3815433"/>
            <a:ext cx="6651005" cy="665100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016380" y="638068"/>
            <a:ext cx="12255240" cy="1759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1"/>
              </a:lnSpc>
            </a:pPr>
            <a:r>
              <a:rPr lang="en-US" sz="6075">
                <a:solidFill>
                  <a:srgbClr val="074C59"/>
                </a:solidFill>
                <a:latin typeface="Poppins Semi-Bold"/>
              </a:rPr>
              <a:t>Features of Firebase used in our Application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45688" y="2863450"/>
            <a:ext cx="6796623" cy="566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15152" indent="-557576" lvl="1">
              <a:lnSpc>
                <a:spcPts val="9090"/>
              </a:lnSpc>
              <a:buFont typeface="Arial"/>
              <a:buChar char="•"/>
            </a:pPr>
            <a:r>
              <a:rPr lang="en-US" sz="5165">
                <a:solidFill>
                  <a:srgbClr val="000000"/>
                </a:solidFill>
                <a:latin typeface="Open Sans"/>
              </a:rPr>
              <a:t>Firestore</a:t>
            </a:r>
          </a:p>
          <a:p>
            <a:pPr algn="l" marL="1115152" indent="-557576" lvl="1">
              <a:lnSpc>
                <a:spcPts val="9090"/>
              </a:lnSpc>
              <a:buFont typeface="Arial"/>
              <a:buChar char="•"/>
            </a:pPr>
            <a:r>
              <a:rPr lang="en-US" sz="5165">
                <a:solidFill>
                  <a:srgbClr val="000000"/>
                </a:solidFill>
                <a:latin typeface="Open Sans"/>
              </a:rPr>
              <a:t>Authentication</a:t>
            </a:r>
          </a:p>
          <a:p>
            <a:pPr algn="l" marL="1115152" indent="-557576" lvl="1">
              <a:lnSpc>
                <a:spcPts val="9090"/>
              </a:lnSpc>
              <a:buFont typeface="Arial"/>
              <a:buChar char="•"/>
            </a:pPr>
            <a:r>
              <a:rPr lang="en-US" sz="5165">
                <a:solidFill>
                  <a:srgbClr val="000000"/>
                </a:solidFill>
                <a:latin typeface="Open Sans"/>
              </a:rPr>
              <a:t>Cloud Functions</a:t>
            </a:r>
          </a:p>
          <a:p>
            <a:pPr algn="l" marL="1115152" indent="-557576" lvl="1">
              <a:lnSpc>
                <a:spcPts val="9090"/>
              </a:lnSpc>
              <a:buFont typeface="Arial"/>
              <a:buChar char="•"/>
            </a:pPr>
            <a:r>
              <a:rPr lang="en-US" sz="5165">
                <a:solidFill>
                  <a:srgbClr val="000000"/>
                </a:solidFill>
                <a:latin typeface="Open Sans"/>
              </a:rPr>
              <a:t>Cloud Storage</a:t>
            </a:r>
          </a:p>
          <a:p>
            <a:pPr algn="l" marL="1115152" indent="-557576" lvl="1">
              <a:lnSpc>
                <a:spcPts val="9090"/>
              </a:lnSpc>
              <a:buFont typeface="Arial"/>
              <a:buChar char="•"/>
            </a:pPr>
            <a:r>
              <a:rPr lang="en-US" sz="5165">
                <a:solidFill>
                  <a:srgbClr val="000000"/>
                </a:solidFill>
                <a:latin typeface="Open Sans"/>
              </a:rPr>
              <a:t>Analytics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DAGIsiQM-f8</dc:identifier>
  <dcterms:modified xsi:type="dcterms:W3CDTF">2011-08-01T06:04:30Z</dcterms:modified>
  <cp:revision>1</cp:revision>
  <dc:title>Green and Orange Modern Simple Professional Business Plan Presentation</dc:title>
</cp:coreProperties>
</file>